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8" r:id="rId5"/>
    <p:sldId id="259" r:id="rId6"/>
    <p:sldId id="260" r:id="rId7"/>
    <p:sldId id="261" r:id="rId8"/>
    <p:sldId id="262" r:id="rId9"/>
    <p:sldId id="263" r:id="rId10"/>
    <p:sldId id="264" r:id="rId11"/>
    <p:sldId id="265" r:id="rId12"/>
    <p:sldId id="267"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p:scale>
          <a:sx n="64" d="100"/>
          <a:sy n="64" d="100"/>
        </p:scale>
        <p:origin x="-972" y="28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FC39625-182D-4037-A210-B9657226751A}" type="datetimeFigureOut">
              <a:rPr lang="it-IT" smtClean="0"/>
              <a:pPr/>
              <a:t>23/02/2019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40A2FB7-9002-4640-9BDA-E63E17F7F0C8}" type="slidenum">
              <a:rPr lang="it-IT" smtClean="0"/>
              <a:pPr/>
              <a:t>‹N›</a:t>
            </a:fld>
            <a:endParaRPr lang="it-IT"/>
          </a:p>
        </p:txBody>
      </p:sp>
    </p:spTree>
    <p:extLst>
      <p:ext uri="{BB962C8B-B14F-4D97-AF65-F5344CB8AC3E}">
        <p14:creationId xmlns:p14="http://schemas.microsoft.com/office/powerpoint/2010/main" val="2138453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FC39625-182D-4037-A210-B9657226751A}" type="datetimeFigureOut">
              <a:rPr lang="it-IT" smtClean="0"/>
              <a:pPr/>
              <a:t>23/02/2019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40A2FB7-9002-4640-9BDA-E63E17F7F0C8}" type="slidenum">
              <a:rPr lang="it-IT" smtClean="0"/>
              <a:pPr/>
              <a:t>‹N›</a:t>
            </a:fld>
            <a:endParaRPr lang="it-IT"/>
          </a:p>
        </p:txBody>
      </p:sp>
    </p:spTree>
    <p:extLst>
      <p:ext uri="{BB962C8B-B14F-4D97-AF65-F5344CB8AC3E}">
        <p14:creationId xmlns:p14="http://schemas.microsoft.com/office/powerpoint/2010/main" val="2733563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FC39625-182D-4037-A210-B9657226751A}" type="datetimeFigureOut">
              <a:rPr lang="it-IT" smtClean="0"/>
              <a:pPr/>
              <a:t>23/02/2019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40A2FB7-9002-4640-9BDA-E63E17F7F0C8}" type="slidenum">
              <a:rPr lang="it-IT" smtClean="0"/>
              <a:pPr/>
              <a:t>‹N›</a:t>
            </a:fld>
            <a:endParaRPr lang="it-IT"/>
          </a:p>
        </p:txBody>
      </p:sp>
    </p:spTree>
    <p:extLst>
      <p:ext uri="{BB962C8B-B14F-4D97-AF65-F5344CB8AC3E}">
        <p14:creationId xmlns:p14="http://schemas.microsoft.com/office/powerpoint/2010/main" val="130644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FC39625-182D-4037-A210-B9657226751A}" type="datetimeFigureOut">
              <a:rPr lang="it-IT" smtClean="0"/>
              <a:pPr/>
              <a:t>23/02/2019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40A2FB7-9002-4640-9BDA-E63E17F7F0C8}" type="slidenum">
              <a:rPr lang="it-IT" smtClean="0"/>
              <a:pPr/>
              <a:t>‹N›</a:t>
            </a:fld>
            <a:endParaRPr lang="it-IT"/>
          </a:p>
        </p:txBody>
      </p:sp>
    </p:spTree>
    <p:extLst>
      <p:ext uri="{BB962C8B-B14F-4D97-AF65-F5344CB8AC3E}">
        <p14:creationId xmlns:p14="http://schemas.microsoft.com/office/powerpoint/2010/main" val="3587355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FC39625-182D-4037-A210-B9657226751A}" type="datetimeFigureOut">
              <a:rPr lang="it-IT" smtClean="0"/>
              <a:pPr/>
              <a:t>23/02/2019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40A2FB7-9002-4640-9BDA-E63E17F7F0C8}" type="slidenum">
              <a:rPr lang="it-IT" smtClean="0"/>
              <a:pPr/>
              <a:t>‹N›</a:t>
            </a:fld>
            <a:endParaRPr lang="it-IT"/>
          </a:p>
        </p:txBody>
      </p:sp>
    </p:spTree>
    <p:extLst>
      <p:ext uri="{BB962C8B-B14F-4D97-AF65-F5344CB8AC3E}">
        <p14:creationId xmlns:p14="http://schemas.microsoft.com/office/powerpoint/2010/main" val="2211597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FC39625-182D-4037-A210-B9657226751A}" type="datetimeFigureOut">
              <a:rPr lang="it-IT" smtClean="0"/>
              <a:pPr/>
              <a:t>23/02/2019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40A2FB7-9002-4640-9BDA-E63E17F7F0C8}" type="slidenum">
              <a:rPr lang="it-IT" smtClean="0"/>
              <a:pPr/>
              <a:t>‹N›</a:t>
            </a:fld>
            <a:endParaRPr lang="it-IT"/>
          </a:p>
        </p:txBody>
      </p:sp>
    </p:spTree>
    <p:extLst>
      <p:ext uri="{BB962C8B-B14F-4D97-AF65-F5344CB8AC3E}">
        <p14:creationId xmlns:p14="http://schemas.microsoft.com/office/powerpoint/2010/main" val="1330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FC39625-182D-4037-A210-B9657226751A}" type="datetimeFigureOut">
              <a:rPr lang="it-IT" smtClean="0"/>
              <a:pPr/>
              <a:t>23/02/2019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40A2FB7-9002-4640-9BDA-E63E17F7F0C8}" type="slidenum">
              <a:rPr lang="it-IT" smtClean="0"/>
              <a:pPr/>
              <a:t>‹N›</a:t>
            </a:fld>
            <a:endParaRPr lang="it-IT"/>
          </a:p>
        </p:txBody>
      </p:sp>
    </p:spTree>
    <p:extLst>
      <p:ext uri="{BB962C8B-B14F-4D97-AF65-F5344CB8AC3E}">
        <p14:creationId xmlns:p14="http://schemas.microsoft.com/office/powerpoint/2010/main" val="4118680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FC39625-182D-4037-A210-B9657226751A}" type="datetimeFigureOut">
              <a:rPr lang="it-IT" smtClean="0"/>
              <a:pPr/>
              <a:t>23/02/2019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40A2FB7-9002-4640-9BDA-E63E17F7F0C8}" type="slidenum">
              <a:rPr lang="it-IT" smtClean="0"/>
              <a:pPr/>
              <a:t>‹N›</a:t>
            </a:fld>
            <a:endParaRPr lang="it-IT"/>
          </a:p>
        </p:txBody>
      </p:sp>
    </p:spTree>
    <p:extLst>
      <p:ext uri="{BB962C8B-B14F-4D97-AF65-F5344CB8AC3E}">
        <p14:creationId xmlns:p14="http://schemas.microsoft.com/office/powerpoint/2010/main" val="4258818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FC39625-182D-4037-A210-B9657226751A}" type="datetimeFigureOut">
              <a:rPr lang="it-IT" smtClean="0"/>
              <a:pPr/>
              <a:t>23/02/2019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40A2FB7-9002-4640-9BDA-E63E17F7F0C8}" type="slidenum">
              <a:rPr lang="it-IT" smtClean="0"/>
              <a:pPr/>
              <a:t>‹N›</a:t>
            </a:fld>
            <a:endParaRPr lang="it-IT"/>
          </a:p>
        </p:txBody>
      </p:sp>
    </p:spTree>
    <p:extLst>
      <p:ext uri="{BB962C8B-B14F-4D97-AF65-F5344CB8AC3E}">
        <p14:creationId xmlns:p14="http://schemas.microsoft.com/office/powerpoint/2010/main" val="16531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FC39625-182D-4037-A210-B9657226751A}" type="datetimeFigureOut">
              <a:rPr lang="it-IT" smtClean="0"/>
              <a:pPr/>
              <a:t>23/02/2019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40A2FB7-9002-4640-9BDA-E63E17F7F0C8}" type="slidenum">
              <a:rPr lang="it-IT" smtClean="0"/>
              <a:pPr/>
              <a:t>‹N›</a:t>
            </a:fld>
            <a:endParaRPr lang="it-IT"/>
          </a:p>
        </p:txBody>
      </p:sp>
    </p:spTree>
    <p:extLst>
      <p:ext uri="{BB962C8B-B14F-4D97-AF65-F5344CB8AC3E}">
        <p14:creationId xmlns:p14="http://schemas.microsoft.com/office/powerpoint/2010/main" val="410626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FC39625-182D-4037-A210-B9657226751A}" type="datetimeFigureOut">
              <a:rPr lang="it-IT" smtClean="0"/>
              <a:pPr/>
              <a:t>23/02/2019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40A2FB7-9002-4640-9BDA-E63E17F7F0C8}" type="slidenum">
              <a:rPr lang="it-IT" smtClean="0"/>
              <a:pPr/>
              <a:t>‹N›</a:t>
            </a:fld>
            <a:endParaRPr lang="it-IT"/>
          </a:p>
        </p:txBody>
      </p:sp>
    </p:spTree>
    <p:extLst>
      <p:ext uri="{BB962C8B-B14F-4D97-AF65-F5344CB8AC3E}">
        <p14:creationId xmlns:p14="http://schemas.microsoft.com/office/powerpoint/2010/main" val="388057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C39625-182D-4037-A210-B9657226751A}" type="datetimeFigureOut">
              <a:rPr lang="it-IT" smtClean="0"/>
              <a:pPr/>
              <a:t>23/02/2019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0A2FB7-9002-4640-9BDA-E63E17F7F0C8}" type="slidenum">
              <a:rPr lang="it-IT" smtClean="0"/>
              <a:pPr/>
              <a:t>‹N›</a:t>
            </a:fld>
            <a:endParaRPr lang="it-IT"/>
          </a:p>
        </p:txBody>
      </p:sp>
    </p:spTree>
    <p:extLst>
      <p:ext uri="{BB962C8B-B14F-4D97-AF65-F5344CB8AC3E}">
        <p14:creationId xmlns:p14="http://schemas.microsoft.com/office/powerpoint/2010/main" val="824639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3031" y="412124"/>
            <a:ext cx="11951594" cy="553791"/>
          </a:xfrm>
          <a:solidFill>
            <a:srgbClr val="FFC000"/>
          </a:solidFill>
        </p:spPr>
        <p:txBody>
          <a:bodyPr>
            <a:noAutofit/>
          </a:bodyPr>
          <a:lstStyle/>
          <a:p>
            <a:r>
              <a:rPr lang="it-IT" sz="2400" b="1" i="1" dirty="0" smtClean="0">
                <a:solidFill>
                  <a:srgbClr val="002060"/>
                </a:solidFill>
                <a:effectLst>
                  <a:outerShdw blurRad="38100" dist="38100" dir="2700000" algn="tl">
                    <a:srgbClr val="000000">
                      <a:alpha val="43137"/>
                    </a:srgbClr>
                  </a:outerShdw>
                </a:effectLst>
              </a:rPr>
              <a:t>CONCORSO ORDINARIO INFANZIA E PRIMARIA: SPECIALE FLP SCUOLA ROMA </a:t>
            </a:r>
            <a:endParaRPr lang="it-IT" sz="2400" b="1" i="1" dirty="0">
              <a:solidFill>
                <a:srgbClr val="002060"/>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661044" y="1648918"/>
            <a:ext cx="10547798" cy="4984124"/>
          </a:xfrm>
          <a:solidFill>
            <a:schemeClr val="accent1">
              <a:lumMod val="40000"/>
              <a:lumOff val="60000"/>
            </a:schemeClr>
          </a:solidFill>
        </p:spPr>
        <p:txBody>
          <a:bodyPr>
            <a:normAutofit/>
          </a:bodyPr>
          <a:lstStyle/>
          <a:p>
            <a:endParaRPr lang="it-IT" dirty="0" smtClean="0"/>
          </a:p>
          <a:p>
            <a:r>
              <a:rPr lang="it-IT" dirty="0" smtClean="0"/>
              <a:t>					</a:t>
            </a:r>
          </a:p>
          <a:p>
            <a:endParaRPr lang="it-IT" dirty="0" smtClean="0"/>
          </a:p>
          <a:p>
            <a:endParaRPr lang="it-IT" dirty="0" smtClean="0"/>
          </a:p>
          <a:p>
            <a:r>
              <a:rPr lang="it-IT" b="1" i="1" dirty="0" smtClean="0">
                <a:solidFill>
                  <a:srgbClr val="002060"/>
                </a:solidFill>
              </a:rPr>
              <a:t>SEGRETERIA PROVINCIALE FLP SCUOLA ROMA</a:t>
            </a:r>
          </a:p>
          <a:p>
            <a:r>
              <a:rPr lang="it-IT" sz="5400" b="1" i="1" dirty="0" smtClean="0">
                <a:solidFill>
                  <a:srgbClr val="FF0000"/>
                </a:solidFill>
                <a:effectLst>
                  <a:outerShdw blurRad="38100" dist="38100" dir="2700000" algn="tl">
                    <a:srgbClr val="000000">
                      <a:alpha val="43137"/>
                    </a:srgbClr>
                  </a:outerShdw>
                </a:effectLst>
              </a:rPr>
              <a:t>SPECIALE CONCORSO ORDINARIO </a:t>
            </a:r>
          </a:p>
          <a:p>
            <a:r>
              <a:rPr lang="it-IT" sz="5400" b="1" i="1" dirty="0" smtClean="0">
                <a:solidFill>
                  <a:srgbClr val="FF0000"/>
                </a:solidFill>
                <a:effectLst>
                  <a:outerShdw blurRad="38100" dist="38100" dir="2700000" algn="tl">
                    <a:srgbClr val="000000">
                      <a:alpha val="43137"/>
                    </a:srgbClr>
                  </a:outerShdw>
                </a:effectLst>
              </a:rPr>
              <a:t>INFANZIA E PRIMARIA</a:t>
            </a:r>
            <a:endParaRPr lang="it-IT" sz="5400" b="1" i="1" dirty="0">
              <a:solidFill>
                <a:srgbClr val="FF0000"/>
              </a:solidFill>
              <a:effectLst>
                <a:outerShdw blurRad="38100" dist="38100" dir="2700000" algn="tl">
                  <a:srgbClr val="000000">
                    <a:alpha val="43137"/>
                  </a:srgbClr>
                </a:outerShdw>
              </a:effectLst>
            </a:endParaRPr>
          </a:p>
        </p:txBody>
      </p:sp>
      <p:pic>
        <p:nvPicPr>
          <p:cNvPr id="4" name="Immagine 25" descr="logo_FLP_color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15246" y="1648918"/>
            <a:ext cx="2600151" cy="1601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07517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3031" y="412124"/>
            <a:ext cx="11951594" cy="553791"/>
          </a:xfrm>
          <a:solidFill>
            <a:srgbClr val="FFC000"/>
          </a:solidFill>
        </p:spPr>
        <p:txBody>
          <a:bodyPr>
            <a:noAutofit/>
          </a:bodyPr>
          <a:lstStyle/>
          <a:p>
            <a:r>
              <a:rPr lang="it-IT" sz="2400" b="1" i="1" dirty="0" smtClean="0">
                <a:solidFill>
                  <a:srgbClr val="002060"/>
                </a:solidFill>
                <a:effectLst>
                  <a:outerShdw blurRad="38100" dist="38100" dir="2700000" algn="tl">
                    <a:srgbClr val="000000">
                      <a:alpha val="43137"/>
                    </a:srgbClr>
                  </a:outerShdw>
                </a:effectLst>
              </a:rPr>
              <a:t>CONCORSO ORDINARIO INFANZIA E PRIMARIA: SPECIALE FLP SCUOLA ROMA </a:t>
            </a:r>
            <a:endParaRPr lang="it-IT" sz="2400" b="1" i="1" dirty="0">
              <a:solidFill>
                <a:srgbClr val="002060"/>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631064" y="1558345"/>
            <a:ext cx="10547798" cy="4984124"/>
          </a:xfrm>
          <a:solidFill>
            <a:schemeClr val="accent1">
              <a:lumMod val="40000"/>
              <a:lumOff val="60000"/>
            </a:schemeClr>
          </a:solidFill>
        </p:spPr>
        <p:txBody>
          <a:bodyPr>
            <a:normAutofit fontScale="70000" lnSpcReduction="20000"/>
          </a:bodyPr>
          <a:lstStyle/>
          <a:p>
            <a:r>
              <a:rPr lang="it-IT" sz="4000" b="1" i="1" dirty="0">
                <a:solidFill>
                  <a:srgbClr val="C00000"/>
                </a:solidFill>
                <a:effectLst>
                  <a:outerShdw blurRad="38100" dist="38100" dir="2700000" algn="tl">
                    <a:srgbClr val="000000">
                      <a:alpha val="43137"/>
                    </a:srgbClr>
                  </a:outerShdw>
                </a:effectLst>
              </a:rPr>
              <a:t>IL PROGRAMMA D’ESAME</a:t>
            </a:r>
          </a:p>
          <a:p>
            <a:pPr algn="just"/>
            <a:endParaRPr lang="it-IT" sz="2800" b="1" i="1" dirty="0" smtClean="0">
              <a:solidFill>
                <a:srgbClr val="002060"/>
              </a:solidFill>
            </a:endParaRPr>
          </a:p>
          <a:p>
            <a:pPr lvl="0" algn="just"/>
            <a:r>
              <a:rPr lang="it-IT" sz="2800" b="1" i="1" dirty="0">
                <a:solidFill>
                  <a:srgbClr val="FF0000"/>
                </a:solidFill>
              </a:rPr>
              <a:t>I CANDIDATI A POSTI DI SOSTEGNO NELLA SCUOLA DELL’INFANZIA E PRIMARIA DEVONO DIMOSTRARE DI POSSEDERE CONOSCENZE E COMPETENZE CHE PERMETTANO DI FAVORIRE UN SISTEMA INCLUSIVO IN CUI L’ALUNNO E’ PROTAGONISTA DELL’APPRENDIMENTO QUALI CHE SIANO LE SUE CAPACITA’, LE SUE POTENZIALITA’ E LE SUE EVENTUALI DIFFICOLTA’. </a:t>
            </a:r>
            <a:endParaRPr lang="it-IT" sz="2800" b="1" i="1" dirty="0" smtClean="0">
              <a:solidFill>
                <a:srgbClr val="FF0000"/>
              </a:solidFill>
            </a:endParaRPr>
          </a:p>
          <a:p>
            <a:pPr lvl="0" algn="just"/>
            <a:r>
              <a:rPr lang="it-IT" sz="2800" b="1" i="1" dirty="0" smtClean="0">
                <a:solidFill>
                  <a:schemeClr val="accent2"/>
                </a:solidFill>
              </a:rPr>
              <a:t>IN </a:t>
            </a:r>
            <a:r>
              <a:rPr lang="it-IT" sz="2800" b="1" i="1" dirty="0">
                <a:solidFill>
                  <a:schemeClr val="accent2"/>
                </a:solidFill>
              </a:rPr>
              <a:t>RELAZIONE, POI, AL SETTORE – OSSIA INFANZIA O PRIMARIA – DEVE DIMOSTRARE DI POSSEDERE ADEGUATE CONOSCENZE E </a:t>
            </a:r>
            <a:r>
              <a:rPr lang="it-IT" sz="2800" b="1" i="1" dirty="0" smtClean="0">
                <a:solidFill>
                  <a:schemeClr val="accent2"/>
                </a:solidFill>
              </a:rPr>
              <a:t>COMPETENZE </a:t>
            </a:r>
            <a:r>
              <a:rPr lang="it-IT" sz="2800" b="1" i="1" dirty="0">
                <a:solidFill>
                  <a:schemeClr val="accent2"/>
                </a:solidFill>
              </a:rPr>
              <a:t>CON RIFERIMENTO </a:t>
            </a:r>
            <a:endParaRPr lang="it-IT" sz="2800" b="1" i="1" dirty="0" smtClean="0">
              <a:solidFill>
                <a:schemeClr val="accent2"/>
              </a:solidFill>
            </a:endParaRPr>
          </a:p>
          <a:p>
            <a:pPr marL="457200" lvl="0" indent="-457200" algn="just">
              <a:buFont typeface="Wingdings" panose="05000000000000000000" pitchFamily="2" charset="2"/>
              <a:buChar char="Ø"/>
            </a:pPr>
            <a:r>
              <a:rPr lang="it-IT" sz="2800" b="1" i="1" dirty="0" smtClean="0">
                <a:solidFill>
                  <a:schemeClr val="accent2"/>
                </a:solidFill>
              </a:rPr>
              <a:t>AMBITO </a:t>
            </a:r>
            <a:r>
              <a:rPr lang="it-IT" sz="2800" b="1" i="1" dirty="0">
                <a:solidFill>
                  <a:schemeClr val="accent2"/>
                </a:solidFill>
              </a:rPr>
              <a:t>NORMATIVO- </a:t>
            </a:r>
          </a:p>
          <a:p>
            <a:pPr marL="457200" lvl="0" indent="-457200" algn="just">
              <a:buFont typeface="Wingdings" panose="05000000000000000000" pitchFamily="2" charset="2"/>
              <a:buChar char="Ø"/>
            </a:pPr>
            <a:r>
              <a:rPr lang="it-IT" sz="2800" b="1" i="1" dirty="0" smtClean="0">
                <a:solidFill>
                  <a:schemeClr val="accent2"/>
                </a:solidFill>
              </a:rPr>
              <a:t>AMBITO PSICOPEDAGOGICO </a:t>
            </a:r>
            <a:r>
              <a:rPr lang="it-IT" sz="2800" b="1" i="1" dirty="0">
                <a:solidFill>
                  <a:schemeClr val="accent2"/>
                </a:solidFill>
              </a:rPr>
              <a:t>E DIDATTICO </a:t>
            </a:r>
            <a:r>
              <a:rPr lang="it-IT" sz="2800" b="1" i="1" dirty="0" smtClean="0">
                <a:solidFill>
                  <a:schemeClr val="accent2"/>
                </a:solidFill>
              </a:rPr>
              <a:t>–</a:t>
            </a:r>
          </a:p>
          <a:p>
            <a:pPr marL="457200" lvl="0" indent="-457200" algn="just">
              <a:buFont typeface="Wingdings" panose="05000000000000000000" pitchFamily="2" charset="2"/>
              <a:buChar char="Ø"/>
            </a:pPr>
            <a:r>
              <a:rPr lang="it-IT" sz="2800" b="1" i="1" dirty="0" smtClean="0">
                <a:solidFill>
                  <a:schemeClr val="accent2"/>
                </a:solidFill>
              </a:rPr>
              <a:t>AMBITO </a:t>
            </a:r>
            <a:r>
              <a:rPr lang="it-IT" sz="2800" b="1" i="1" dirty="0">
                <a:solidFill>
                  <a:schemeClr val="accent2"/>
                </a:solidFill>
              </a:rPr>
              <a:t>DELLA CONOSCENZA DELLA DISABILITA’ E DEGLI ALTRI BISOGNI EDUCATIVI SPECIALI IN UNA LOGICA </a:t>
            </a:r>
            <a:r>
              <a:rPr lang="it-IT" sz="2800" b="1" i="1" dirty="0" smtClean="0">
                <a:solidFill>
                  <a:schemeClr val="accent2"/>
                </a:solidFill>
              </a:rPr>
              <a:t>BIO-PSICO-SOCIALE-</a:t>
            </a:r>
          </a:p>
          <a:p>
            <a:pPr marL="457200" lvl="0" indent="-457200" algn="just">
              <a:buFont typeface="Wingdings" panose="05000000000000000000" pitchFamily="2" charset="2"/>
              <a:buChar char="Ø"/>
            </a:pPr>
            <a:r>
              <a:rPr lang="it-IT" sz="2800" b="1" i="1" dirty="0" smtClean="0">
                <a:solidFill>
                  <a:schemeClr val="accent2"/>
                </a:solidFill>
              </a:rPr>
              <a:t>AMBITO </a:t>
            </a:r>
            <a:r>
              <a:rPr lang="it-IT" sz="2800" b="1" i="1" dirty="0">
                <a:solidFill>
                  <a:schemeClr val="accent2"/>
                </a:solidFill>
              </a:rPr>
              <a:t>ORGANIZZATIVO E DELLA GOVERNANCE- </a:t>
            </a:r>
            <a:endParaRPr lang="it-IT" sz="2800" b="1" i="1" dirty="0" smtClean="0">
              <a:solidFill>
                <a:schemeClr val="accent2"/>
              </a:solidFill>
            </a:endParaRPr>
          </a:p>
          <a:p>
            <a:pPr lvl="0" algn="just"/>
            <a:endParaRPr lang="it-IT" sz="2800" b="1" i="1" dirty="0" smtClean="0">
              <a:solidFill>
                <a:srgbClr val="002060"/>
              </a:solidFill>
            </a:endParaRPr>
          </a:p>
          <a:p>
            <a:pPr lvl="0"/>
            <a:r>
              <a:rPr lang="it-IT" sz="2800" b="1" i="1" dirty="0" smtClean="0">
                <a:solidFill>
                  <a:srgbClr val="FF0000"/>
                </a:solidFill>
              </a:rPr>
              <a:t>TALI </a:t>
            </a:r>
            <a:r>
              <a:rPr lang="it-IT" sz="2800" b="1" i="1" dirty="0">
                <a:solidFill>
                  <a:srgbClr val="FF0000"/>
                </a:solidFill>
              </a:rPr>
              <a:t>CONTENUTI SONO INDICATI NELL’ALLEGATO A.4 AL BANDO DI CONCORSO.</a:t>
            </a:r>
          </a:p>
          <a:p>
            <a:r>
              <a:rPr lang="it-IT" sz="2800" dirty="0"/>
              <a:t> </a:t>
            </a:r>
          </a:p>
          <a:p>
            <a:pPr lvl="0" algn="just"/>
            <a:endParaRPr lang="it-IT" sz="2600" b="1" i="1" dirty="0" smtClean="0">
              <a:solidFill>
                <a:srgbClr val="002060"/>
              </a:solidFill>
            </a:endParaRPr>
          </a:p>
        </p:txBody>
      </p:sp>
    </p:spTree>
    <p:extLst>
      <p:ext uri="{BB962C8B-B14F-4D97-AF65-F5344CB8AC3E}">
        <p14:creationId xmlns:p14="http://schemas.microsoft.com/office/powerpoint/2010/main" val="1892400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3031" y="412124"/>
            <a:ext cx="11951594" cy="553791"/>
          </a:xfrm>
          <a:solidFill>
            <a:srgbClr val="FFC000"/>
          </a:solidFill>
        </p:spPr>
        <p:txBody>
          <a:bodyPr>
            <a:noAutofit/>
          </a:bodyPr>
          <a:lstStyle/>
          <a:p>
            <a:r>
              <a:rPr lang="it-IT" sz="2400" b="1" i="1" dirty="0" smtClean="0">
                <a:solidFill>
                  <a:srgbClr val="002060"/>
                </a:solidFill>
                <a:effectLst>
                  <a:outerShdw blurRad="38100" dist="38100" dir="2700000" algn="tl">
                    <a:srgbClr val="000000">
                      <a:alpha val="43137"/>
                    </a:srgbClr>
                  </a:outerShdw>
                </a:effectLst>
              </a:rPr>
              <a:t>CONCORSO ORDINARIO INFANZIA E PRIMARIA: SPECIALE FLP SCUOLA ROMA </a:t>
            </a:r>
            <a:endParaRPr lang="it-IT" sz="2400" b="1" i="1" dirty="0">
              <a:solidFill>
                <a:srgbClr val="002060"/>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103031" y="1558345"/>
            <a:ext cx="11822806" cy="4984124"/>
          </a:xfrm>
          <a:solidFill>
            <a:schemeClr val="accent1">
              <a:lumMod val="40000"/>
              <a:lumOff val="60000"/>
            </a:schemeClr>
          </a:solidFill>
        </p:spPr>
        <p:txBody>
          <a:bodyPr>
            <a:noAutofit/>
          </a:bodyPr>
          <a:lstStyle/>
          <a:p>
            <a:pPr>
              <a:lnSpc>
                <a:spcPct val="70000"/>
              </a:lnSpc>
            </a:pPr>
            <a:r>
              <a:rPr lang="it-IT" sz="2800" b="1" i="1" dirty="0">
                <a:solidFill>
                  <a:srgbClr val="C00000"/>
                </a:solidFill>
                <a:effectLst>
                  <a:outerShdw blurRad="38100" dist="38100" dir="2700000" algn="tl">
                    <a:srgbClr val="000000">
                      <a:alpha val="43137"/>
                    </a:srgbClr>
                  </a:outerShdw>
                </a:effectLst>
              </a:rPr>
              <a:t>IL PROGRAMMA D’ESAME</a:t>
            </a:r>
          </a:p>
          <a:p>
            <a:r>
              <a:rPr lang="it-IT" b="1" i="1" dirty="0">
                <a:solidFill>
                  <a:srgbClr val="FF0000"/>
                </a:solidFill>
              </a:rPr>
              <a:t>PROVA ORALE</a:t>
            </a:r>
          </a:p>
          <a:p>
            <a:pPr algn="just"/>
            <a:r>
              <a:rPr lang="it-IT" sz="1800" b="1" i="1" dirty="0">
                <a:solidFill>
                  <a:srgbClr val="002060"/>
                </a:solidFill>
              </a:rPr>
              <a:t>LA PROVA ORALE AVRÀ UNA DURATA DI 30 MINUTI E SARÀ DIFFERENTE IN BASE AL POSTO PER CUI SI CONCORRE:</a:t>
            </a:r>
          </a:p>
          <a:p>
            <a:pPr marL="342900" indent="-342900">
              <a:buFont typeface="Wingdings" panose="05000000000000000000" pitchFamily="2" charset="2"/>
              <a:buChar char="Ø"/>
            </a:pPr>
            <a:r>
              <a:rPr lang="it-IT" b="1" i="1" dirty="0" smtClean="0">
                <a:solidFill>
                  <a:srgbClr val="FF0000"/>
                </a:solidFill>
              </a:rPr>
              <a:t> POSTICOMUNI</a:t>
            </a:r>
          </a:p>
          <a:p>
            <a:pPr algn="just"/>
            <a:r>
              <a:rPr lang="it-IT" sz="1800" b="1" i="1" dirty="0">
                <a:solidFill>
                  <a:srgbClr val="002060"/>
                </a:solidFill>
              </a:rPr>
              <a:t/>
            </a:r>
            <a:br>
              <a:rPr lang="it-IT" sz="1800" b="1" i="1" dirty="0">
                <a:solidFill>
                  <a:srgbClr val="002060"/>
                </a:solidFill>
              </a:rPr>
            </a:br>
            <a:r>
              <a:rPr lang="it-IT" sz="1800" b="1" i="1" dirty="0">
                <a:solidFill>
                  <a:srgbClr val="002060"/>
                </a:solidFill>
              </a:rPr>
              <a:t>LA PROVA SARÀ FINALIZZATA A VALUTARE LA PREPARAZIONE SULLE DISCIPLINE OGGETTO DI INSEGNAMENTO E LA RELATIVA CAPACITÀ DI PROGETTAZIONE DIDATTICA E L'UTILIZZO DELLE TIC. IN PIÙ I CANDIDATI DOVRANNO DIMOSTRARE DI POSSEDERE IL LIVELLO B2 DI INGLESE ANCHE NELL'ESPOSIZIONE </a:t>
            </a:r>
            <a:r>
              <a:rPr lang="it-IT" sz="1800" b="1" i="1" dirty="0" smtClean="0">
                <a:solidFill>
                  <a:srgbClr val="002060"/>
                </a:solidFill>
              </a:rPr>
              <a:t>ORALE</a:t>
            </a:r>
          </a:p>
          <a:p>
            <a:pPr marL="342900" indent="-342900">
              <a:buFont typeface="Wingdings" panose="05000000000000000000" pitchFamily="2" charset="2"/>
              <a:buChar char="Ø"/>
            </a:pPr>
            <a:r>
              <a:rPr lang="it-IT" sz="2000" b="1" i="1" dirty="0" smtClean="0">
                <a:solidFill>
                  <a:srgbClr val="FF0000"/>
                </a:solidFill>
              </a:rPr>
              <a:t>POSTI </a:t>
            </a:r>
            <a:r>
              <a:rPr lang="it-IT" sz="2000" b="1" i="1" dirty="0">
                <a:solidFill>
                  <a:srgbClr val="FF0000"/>
                </a:solidFill>
              </a:rPr>
              <a:t>DI </a:t>
            </a:r>
            <a:r>
              <a:rPr lang="it-IT" sz="2000" b="1" i="1" dirty="0" smtClean="0">
                <a:solidFill>
                  <a:srgbClr val="FF0000"/>
                </a:solidFill>
              </a:rPr>
              <a:t>SOSTEGNO</a:t>
            </a:r>
          </a:p>
          <a:p>
            <a:pPr algn="just"/>
            <a:r>
              <a:rPr lang="it-IT" sz="1800" b="1" i="1" dirty="0">
                <a:solidFill>
                  <a:srgbClr val="002060"/>
                </a:solidFill>
              </a:rPr>
              <a:t/>
            </a:r>
            <a:br>
              <a:rPr lang="it-IT" sz="1800" b="1" i="1" dirty="0">
                <a:solidFill>
                  <a:srgbClr val="002060"/>
                </a:solidFill>
              </a:rPr>
            </a:br>
            <a:r>
              <a:rPr lang="it-IT" sz="1800" b="1" i="1" dirty="0" smtClean="0">
                <a:solidFill>
                  <a:srgbClr val="002060"/>
                </a:solidFill>
              </a:rPr>
              <a:t>I CANDIDATI, INVECE, DOVRANNO </a:t>
            </a:r>
            <a:r>
              <a:rPr lang="it-IT" sz="1800" b="1" i="1" dirty="0">
                <a:solidFill>
                  <a:srgbClr val="002060"/>
                </a:solidFill>
              </a:rPr>
              <a:t>DIMOSTRARE LA LORO COMPETENZA NELLE ATTIVITÀ DI SOSTEGNO VOLTE ALLA DEFINIZIONE DEGLI AMBIENTI DI APPRENDIMENTO E ALLA PROGETTAZIONE DIDATTICA E CURRICOLARE FINALIZZATA A GARANTIRE L'INCLUSIONE E IL RAGGIUNGIMENTO DI OBIETTIVI ADEGUATI IN BASE ALLE TIPOLOGIE DI DISABILITÀ ANCHE DIMOSTRANDO DI ESSERE IN GRADO DI UTILIZZARE LE TIC. ANCHE QUI I CANDIDATI DOVRANNO DIMOSTRARE DI POSSEDERE IL LIVELLO B2 DI INGLESE ANCHE NELL'ESPOSIZIONE ORALE</a:t>
            </a:r>
          </a:p>
          <a:p>
            <a:r>
              <a:rPr lang="it-IT" sz="1800" dirty="0" smtClean="0"/>
              <a:t/>
            </a:r>
            <a:br>
              <a:rPr lang="it-IT" sz="1800" dirty="0" smtClean="0"/>
            </a:br>
            <a:endParaRPr lang="it-IT" sz="1800" b="1" i="1" dirty="0" smtClean="0">
              <a:solidFill>
                <a:srgbClr val="002060"/>
              </a:solidFill>
            </a:endParaRPr>
          </a:p>
        </p:txBody>
      </p:sp>
    </p:spTree>
    <p:extLst>
      <p:ext uri="{BB962C8B-B14F-4D97-AF65-F5344CB8AC3E}">
        <p14:creationId xmlns:p14="http://schemas.microsoft.com/office/powerpoint/2010/main" val="13945071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3031" y="412124"/>
            <a:ext cx="11951594" cy="553791"/>
          </a:xfrm>
          <a:solidFill>
            <a:srgbClr val="FFC000"/>
          </a:solidFill>
        </p:spPr>
        <p:txBody>
          <a:bodyPr>
            <a:noAutofit/>
          </a:bodyPr>
          <a:lstStyle/>
          <a:p>
            <a:r>
              <a:rPr lang="it-IT" sz="2400" b="1" i="1" dirty="0" smtClean="0">
                <a:solidFill>
                  <a:srgbClr val="002060"/>
                </a:solidFill>
                <a:effectLst>
                  <a:outerShdw blurRad="38100" dist="38100" dir="2700000" algn="tl">
                    <a:srgbClr val="000000">
                      <a:alpha val="43137"/>
                    </a:srgbClr>
                  </a:outerShdw>
                </a:effectLst>
              </a:rPr>
              <a:t>CONCORSO ORDINARIO INFANZIA E PRIMARIA: SPECIALE FLP SCUOLA ROMA </a:t>
            </a:r>
            <a:endParaRPr lang="it-IT" sz="2400" b="1" i="1" dirty="0">
              <a:solidFill>
                <a:srgbClr val="002060"/>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103031" y="1558345"/>
            <a:ext cx="11822806" cy="4984124"/>
          </a:xfrm>
          <a:solidFill>
            <a:schemeClr val="accent1">
              <a:lumMod val="40000"/>
              <a:lumOff val="60000"/>
            </a:schemeClr>
          </a:solidFill>
        </p:spPr>
        <p:txBody>
          <a:bodyPr>
            <a:noAutofit/>
          </a:bodyPr>
          <a:lstStyle/>
          <a:p>
            <a:pPr>
              <a:buFont typeface="Wingdings"/>
              <a:buChar char="Ø"/>
            </a:pPr>
            <a:r>
              <a:rPr lang="it-IT" sz="2000" b="1" i="1" dirty="0" smtClean="0">
                <a:solidFill>
                  <a:srgbClr val="002060"/>
                </a:solidFill>
                <a:effectLst>
                  <a:outerShdw blurRad="38100" dist="38100" dir="2700000" algn="tl">
                    <a:srgbClr val="000000">
                      <a:alpha val="43137"/>
                    </a:srgbClr>
                  </a:outerShdw>
                </a:effectLst>
              </a:rPr>
              <a:t>PER ULTERIORI INFORMAZIONI SUL BANDO </a:t>
            </a:r>
            <a:r>
              <a:rPr lang="it-IT" sz="2000" b="1" i="1" dirty="0" err="1" smtClean="0">
                <a:solidFill>
                  <a:srgbClr val="002060"/>
                </a:solidFill>
                <a:effectLst>
                  <a:outerShdw blurRad="38100" dist="38100" dir="2700000" algn="tl">
                    <a:srgbClr val="000000">
                      <a:alpha val="43137"/>
                    </a:srgbClr>
                  </a:outerShdw>
                </a:effectLst>
              </a:rPr>
              <a:t>DI</a:t>
            </a:r>
            <a:r>
              <a:rPr lang="it-IT" sz="2000" b="1" i="1" dirty="0" smtClean="0">
                <a:solidFill>
                  <a:srgbClr val="002060"/>
                </a:solidFill>
                <a:effectLst>
                  <a:outerShdw blurRad="38100" dist="38100" dir="2700000" algn="tl">
                    <a:srgbClr val="000000">
                      <a:alpha val="43137"/>
                    </a:srgbClr>
                  </a:outerShdw>
                </a:effectLst>
              </a:rPr>
              <a:t> CONCORSO  </a:t>
            </a:r>
          </a:p>
          <a:p>
            <a:pPr>
              <a:buFont typeface="Wingdings"/>
              <a:buChar char="Ø"/>
            </a:pPr>
            <a:r>
              <a:rPr lang="it-IT" sz="2000" b="1" i="1" dirty="0" smtClean="0">
                <a:solidFill>
                  <a:srgbClr val="002060"/>
                </a:solidFill>
                <a:effectLst>
                  <a:outerShdw blurRad="38100" dist="38100" dir="2700000" algn="tl">
                    <a:srgbClr val="000000">
                      <a:alpha val="43137"/>
                    </a:srgbClr>
                  </a:outerShdw>
                </a:effectLst>
              </a:rPr>
              <a:t>PER INFORMAZIONI ED ASSISTENZA SUI DETTAGLI DEL PROGRAMMA </a:t>
            </a:r>
            <a:r>
              <a:rPr lang="it-IT" sz="2000" b="1" i="1" dirty="0" err="1" smtClean="0">
                <a:solidFill>
                  <a:srgbClr val="002060"/>
                </a:solidFill>
                <a:effectLst>
                  <a:outerShdw blurRad="38100" dist="38100" dir="2700000" algn="tl">
                    <a:srgbClr val="000000">
                      <a:alpha val="43137"/>
                    </a:srgbClr>
                  </a:outerShdw>
                </a:effectLst>
              </a:rPr>
              <a:t>DI</a:t>
            </a:r>
            <a:r>
              <a:rPr lang="it-IT" sz="2000" b="1" i="1" dirty="0" smtClean="0">
                <a:solidFill>
                  <a:srgbClr val="002060"/>
                </a:solidFill>
                <a:effectLst>
                  <a:outerShdw blurRad="38100" dist="38100" dir="2700000" algn="tl">
                    <a:srgbClr val="000000">
                      <a:alpha val="43137"/>
                    </a:srgbClr>
                  </a:outerShdw>
                </a:effectLst>
              </a:rPr>
              <a:t> ESAME</a:t>
            </a:r>
          </a:p>
          <a:p>
            <a:pPr>
              <a:buFont typeface="Wingdings"/>
              <a:buChar char="Ø"/>
            </a:pPr>
            <a:r>
              <a:rPr lang="it-IT" sz="2000" b="1" i="1" dirty="0" smtClean="0">
                <a:solidFill>
                  <a:srgbClr val="002060"/>
                </a:solidFill>
                <a:effectLst>
                  <a:outerShdw blurRad="38100" dist="38100" dir="2700000" algn="tl">
                    <a:srgbClr val="000000">
                      <a:alpha val="43137"/>
                    </a:srgbClr>
                  </a:outerShdw>
                </a:effectLst>
              </a:rPr>
              <a:t>PER INFORMAZIONI RELATIVE ALLE INIZIATIVE FORMATIVE INERENTI LE PROVE CONCORSUALI</a:t>
            </a:r>
          </a:p>
          <a:p>
            <a:r>
              <a:rPr lang="it-IT" sz="4400" b="1" i="1" dirty="0" smtClean="0">
                <a:solidFill>
                  <a:srgbClr val="FF0000"/>
                </a:solidFill>
                <a:effectLst>
                  <a:outerShdw blurRad="38100" dist="38100" dir="2700000" algn="tl">
                    <a:srgbClr val="000000">
                      <a:alpha val="43137"/>
                    </a:srgbClr>
                  </a:outerShdw>
                </a:effectLst>
              </a:rPr>
              <a:t>RIVOLGITI </a:t>
            </a:r>
            <a:r>
              <a:rPr lang="it-IT" sz="2800" b="1" i="1" dirty="0" smtClean="0">
                <a:solidFill>
                  <a:srgbClr val="FF0000"/>
                </a:solidFill>
              </a:rPr>
              <a:t>ALLA NOSTRA SEDE PROVINCIALE IN VIA PIAVE, 61 ROMA</a:t>
            </a:r>
          </a:p>
          <a:p>
            <a:r>
              <a:rPr lang="it-IT" b="1" i="1" dirty="0" smtClean="0">
                <a:solidFill>
                  <a:srgbClr val="FF0000"/>
                </a:solidFill>
                <a:effectLst>
                  <a:outerShdw blurRad="38100" dist="38100" dir="2700000" algn="tl">
                    <a:srgbClr val="000000">
                      <a:alpha val="43137"/>
                    </a:srgbClr>
                  </a:outerShdw>
                </a:effectLst>
              </a:rPr>
              <a:t>FISSA L’APPUNTAMENTO</a:t>
            </a:r>
          </a:p>
          <a:p>
            <a:r>
              <a:rPr lang="it-IT" b="1" i="1" dirty="0" smtClean="0">
                <a:solidFill>
                  <a:srgbClr val="FF0000"/>
                </a:solidFill>
                <a:effectLst>
                  <a:outerShdw blurRad="38100" dist="38100" dir="2700000" algn="tl">
                    <a:srgbClr val="000000">
                      <a:alpha val="43137"/>
                    </a:srgbClr>
                  </a:outerShdw>
                </a:effectLst>
              </a:rPr>
              <a:t>tutti </a:t>
            </a:r>
            <a:r>
              <a:rPr lang="it-IT" b="1" i="1" dirty="0">
                <a:solidFill>
                  <a:srgbClr val="FF0000"/>
                </a:solidFill>
                <a:effectLst>
                  <a:outerShdw blurRad="38100" dist="38100" dir="2700000" algn="tl">
                    <a:srgbClr val="000000">
                      <a:alpha val="43137"/>
                    </a:srgbClr>
                  </a:outerShdw>
                </a:effectLst>
              </a:rPr>
              <a:t>i giorni (esclusi i festivi ed i prefestivi) dalle ore 10,00 alle ore 18,00 nei seguenti modi</a:t>
            </a:r>
            <a:r>
              <a:rPr lang="it-IT" b="1" i="1" dirty="0" smtClean="0">
                <a:solidFill>
                  <a:srgbClr val="FF0000"/>
                </a:solidFill>
                <a:effectLst>
                  <a:outerShdw blurRad="38100" dist="38100" dir="2700000" algn="tl">
                    <a:srgbClr val="000000">
                      <a:alpha val="43137"/>
                    </a:srgbClr>
                  </a:outerShdw>
                </a:effectLst>
              </a:rPr>
              <a:t>:</a:t>
            </a:r>
          </a:p>
          <a:p>
            <a:endParaRPr lang="it-IT" sz="800" b="1" i="1" dirty="0">
              <a:solidFill>
                <a:srgbClr val="FF0000"/>
              </a:solidFill>
              <a:effectLst>
                <a:outerShdw blurRad="38100" dist="38100" dir="2700000" algn="tl">
                  <a:srgbClr val="000000">
                    <a:alpha val="43137"/>
                  </a:srgbClr>
                </a:outerShdw>
              </a:effectLst>
            </a:endParaRPr>
          </a:p>
          <a:p>
            <a:pPr marL="342900" indent="-342900">
              <a:buFont typeface="Wingdings" pitchFamily="2" charset="2"/>
              <a:buChar char="v"/>
            </a:pPr>
            <a:r>
              <a:rPr lang="it-IT" b="1" i="1" dirty="0">
                <a:solidFill>
                  <a:srgbClr val="FF0000"/>
                </a:solidFill>
                <a:effectLst>
                  <a:outerShdw blurRad="38100" dist="38100" dir="2700000" algn="tl">
                    <a:srgbClr val="000000">
                      <a:alpha val="43137"/>
                    </a:srgbClr>
                  </a:outerShdw>
                </a:effectLst>
              </a:rPr>
              <a:t>	telefonando o inviando un messaggio </a:t>
            </a:r>
            <a:r>
              <a:rPr lang="it-IT" b="1" i="1" dirty="0" err="1">
                <a:solidFill>
                  <a:srgbClr val="FF0000"/>
                </a:solidFill>
                <a:effectLst>
                  <a:outerShdw blurRad="38100" dist="38100" dir="2700000" algn="tl">
                    <a:srgbClr val="000000">
                      <a:alpha val="43137"/>
                    </a:srgbClr>
                  </a:outerShdw>
                </a:effectLst>
              </a:rPr>
              <a:t>whatsapp</a:t>
            </a:r>
            <a:r>
              <a:rPr lang="it-IT" b="1" i="1" dirty="0">
                <a:solidFill>
                  <a:srgbClr val="FF0000"/>
                </a:solidFill>
                <a:effectLst>
                  <a:outerShdw blurRad="38100" dist="38100" dir="2700000" algn="tl">
                    <a:srgbClr val="000000">
                      <a:alpha val="43137"/>
                    </a:srgbClr>
                  </a:outerShdw>
                </a:effectLst>
              </a:rPr>
              <a:t> al numero 3389424061;</a:t>
            </a:r>
          </a:p>
          <a:p>
            <a:pPr marL="342900" indent="-342900">
              <a:buFont typeface="Wingdings" pitchFamily="2" charset="2"/>
              <a:buChar char="v"/>
            </a:pPr>
            <a:r>
              <a:rPr lang="it-IT" b="1" i="1" dirty="0">
                <a:solidFill>
                  <a:srgbClr val="FF0000"/>
                </a:solidFill>
                <a:effectLst>
                  <a:outerShdw blurRad="38100" dist="38100" dir="2700000" algn="tl">
                    <a:srgbClr val="000000">
                      <a:alpha val="43137"/>
                    </a:srgbClr>
                  </a:outerShdw>
                </a:effectLst>
              </a:rPr>
              <a:t>	inviando una richiesta tramite il nostro </a:t>
            </a:r>
            <a:r>
              <a:rPr lang="it-IT" b="1" i="1" dirty="0" smtClean="0">
                <a:solidFill>
                  <a:srgbClr val="FF0000"/>
                </a:solidFill>
                <a:effectLst>
                  <a:outerShdw blurRad="38100" dist="38100" dir="2700000" algn="tl">
                    <a:srgbClr val="000000">
                      <a:alpha val="43137"/>
                    </a:srgbClr>
                  </a:outerShdw>
                </a:effectLst>
              </a:rPr>
              <a:t>sito www.flpscuolaroma.it </a:t>
            </a:r>
            <a:r>
              <a:rPr lang="it-IT" b="1" i="1" dirty="0">
                <a:solidFill>
                  <a:srgbClr val="FF0000"/>
                </a:solidFill>
                <a:effectLst>
                  <a:outerShdw blurRad="38100" dist="38100" dir="2700000" algn="tl">
                    <a:srgbClr val="000000">
                      <a:alpha val="43137"/>
                    </a:srgbClr>
                  </a:outerShdw>
                </a:effectLst>
              </a:rPr>
              <a:t>dalla pagina “contatti”;  </a:t>
            </a:r>
          </a:p>
          <a:p>
            <a:pPr marL="342900" indent="-342900">
              <a:buFont typeface="Wingdings" pitchFamily="2" charset="2"/>
              <a:buChar char="v"/>
            </a:pPr>
            <a:r>
              <a:rPr lang="it-IT" b="1" i="1" dirty="0">
                <a:solidFill>
                  <a:srgbClr val="FF0000"/>
                </a:solidFill>
                <a:effectLst>
                  <a:outerShdw blurRad="38100" dist="38100" dir="2700000" algn="tl">
                    <a:srgbClr val="000000">
                      <a:alpha val="43137"/>
                    </a:srgbClr>
                  </a:outerShdw>
                </a:effectLst>
              </a:rPr>
              <a:t>	scrivendo una mail a c.cerenzia@flpscuolaroma.it</a:t>
            </a:r>
            <a:r>
              <a:rPr lang="it-IT" b="1" i="1" dirty="0">
                <a:solidFill>
                  <a:srgbClr val="FFFF00"/>
                </a:solidFill>
                <a:effectLst>
                  <a:outerShdw blurRad="38100" dist="38100" dir="2700000" algn="tl">
                    <a:srgbClr val="000000">
                      <a:alpha val="43137"/>
                    </a:srgbClr>
                  </a:outerShdw>
                </a:effectLst>
              </a:rPr>
              <a:t> </a:t>
            </a:r>
          </a:p>
          <a:p>
            <a:endParaRPr lang="it-IT" sz="1800" b="1" i="1" dirty="0" smtClean="0">
              <a:solidFill>
                <a:srgbClr val="002060"/>
              </a:solidFill>
            </a:endParaRPr>
          </a:p>
        </p:txBody>
      </p:sp>
    </p:spTree>
    <p:extLst>
      <p:ext uri="{BB962C8B-B14F-4D97-AF65-F5344CB8AC3E}">
        <p14:creationId xmlns:p14="http://schemas.microsoft.com/office/powerpoint/2010/main" val="13945071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3031" y="412124"/>
            <a:ext cx="11951594" cy="553791"/>
          </a:xfrm>
          <a:solidFill>
            <a:srgbClr val="FFC000"/>
          </a:solidFill>
        </p:spPr>
        <p:txBody>
          <a:bodyPr>
            <a:noAutofit/>
          </a:bodyPr>
          <a:lstStyle/>
          <a:p>
            <a:r>
              <a:rPr lang="it-IT" sz="2400" b="1" i="1" dirty="0" smtClean="0">
                <a:solidFill>
                  <a:srgbClr val="002060"/>
                </a:solidFill>
                <a:effectLst>
                  <a:outerShdw blurRad="38100" dist="38100" dir="2700000" algn="tl">
                    <a:srgbClr val="000000">
                      <a:alpha val="43137"/>
                    </a:srgbClr>
                  </a:outerShdw>
                </a:effectLst>
              </a:rPr>
              <a:t>CONCORSO ORDINARIO INFANZIA E PRIMARIA: SPECIALE FLP SCUOLA ROMA </a:t>
            </a:r>
            <a:endParaRPr lang="it-IT" sz="2400" b="1" i="1" dirty="0">
              <a:solidFill>
                <a:srgbClr val="002060"/>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631064" y="1558345"/>
            <a:ext cx="10547798" cy="4984124"/>
          </a:xfrm>
          <a:solidFill>
            <a:schemeClr val="accent1">
              <a:lumMod val="40000"/>
              <a:lumOff val="60000"/>
            </a:schemeClr>
          </a:solidFill>
        </p:spPr>
        <p:txBody>
          <a:bodyPr>
            <a:normAutofit fontScale="92500" lnSpcReduction="10000"/>
          </a:bodyPr>
          <a:lstStyle/>
          <a:p>
            <a:pPr marL="342900" indent="-342900" algn="just">
              <a:buFont typeface="Wingdings" panose="05000000000000000000" pitchFamily="2" charset="2"/>
              <a:buChar char="Ø"/>
            </a:pPr>
            <a:r>
              <a:rPr lang="it-IT" b="1" dirty="0" smtClean="0">
                <a:solidFill>
                  <a:srgbClr val="002060"/>
                </a:solidFill>
              </a:rPr>
              <a:t>DOPO AVER ACQUISITO IL PARERE DEL CONSIGLIO SUPERIORE DELLA PUBBLICA ISTRUZIONE, IL MIUR DEVE ORA PROCEDERE A PUBBLICARE IL BANDO PER IL CONCORSO ORDINARIO A POSTI DI INSEGNANTE DI SCUOLA DELL’INFANZIA E SCUOLA PRIMARIA. </a:t>
            </a:r>
          </a:p>
          <a:p>
            <a:pPr marL="342900" indent="-342900" algn="just">
              <a:buFont typeface="Wingdings" panose="05000000000000000000" pitchFamily="2" charset="2"/>
              <a:buChar char="Ø"/>
            </a:pPr>
            <a:r>
              <a:rPr lang="it-IT" b="1" dirty="0" smtClean="0">
                <a:solidFill>
                  <a:srgbClr val="002060"/>
                </a:solidFill>
              </a:rPr>
              <a:t>I TEMPI DI INDIZIONE DEL CONCORSO, ALLO STATO, NON SONO ANCORA CERTI, MA SI PRESUME CHE, COMUNQUE, ENTRO IL MESE DI GIUGNO IL BANDO ANDRA’ IN GAZZETTA UFFICIALE.</a:t>
            </a:r>
          </a:p>
          <a:p>
            <a:pPr marL="342900" indent="-342900" algn="just">
              <a:buFont typeface="Wingdings" panose="05000000000000000000" pitchFamily="2" charset="2"/>
              <a:buChar char="Ø"/>
            </a:pPr>
            <a:r>
              <a:rPr lang="it-IT" b="1" dirty="0" smtClean="0">
                <a:solidFill>
                  <a:srgbClr val="002060"/>
                </a:solidFill>
              </a:rPr>
              <a:t>SI PREVEDONO, PER LE QUATTRO PROCEDURE, FATTI SALVI ULTERIORI POSTI CHE DOVESSERO LIBERARSI A SEGUITO DEI PENSIONAMENTI PER EFFETTO COSIDDETTA «QUOTA 100», CIRCA 10.813 POSTI DISPONIBILI, </a:t>
            </a:r>
            <a:r>
              <a:rPr lang="it-IT" b="1" dirty="0">
                <a:solidFill>
                  <a:srgbClr val="002060"/>
                </a:solidFill>
              </a:rPr>
              <a:t> </a:t>
            </a:r>
            <a:r>
              <a:rPr lang="it-IT" b="1" dirty="0" smtClean="0">
                <a:solidFill>
                  <a:srgbClr val="002060"/>
                </a:solidFill>
              </a:rPr>
              <a:t>5.626 PER POSTI COMUNI, E 4.557 PER QUELLI DI SOSTEGNO.</a:t>
            </a:r>
            <a:endParaRPr lang="it-IT" b="1" dirty="0">
              <a:solidFill>
                <a:srgbClr val="002060"/>
              </a:solidFill>
            </a:endParaRPr>
          </a:p>
          <a:p>
            <a:pPr marL="342900" indent="-342900" algn="just">
              <a:buFont typeface="Wingdings" panose="05000000000000000000" pitchFamily="2" charset="2"/>
              <a:buChar char="Ø"/>
            </a:pPr>
            <a:r>
              <a:rPr lang="it-IT" b="1" dirty="0" smtClean="0">
                <a:solidFill>
                  <a:srgbClr val="002060"/>
                </a:solidFill>
              </a:rPr>
              <a:t>IL CONCORSO AVRÀ VALIDITÀ BIENNALE, E SARÀ BANDITO SOLO IN QUELLE REGIONI IN CUI LE GRADUATORIE DEL CONCORSO 2016 SIANO ESAURITE O COMUNQUE PRESENTANO POCHI ASPIRANTI AL RUOLO.</a:t>
            </a:r>
            <a:r>
              <a:rPr lang="it-IT" b="1" dirty="0"/>
              <a:t> </a:t>
            </a:r>
            <a:r>
              <a:rPr lang="it-IT" dirty="0" smtClean="0"/>
              <a:t/>
            </a:r>
            <a:br>
              <a:rPr lang="it-IT" dirty="0" smtClean="0"/>
            </a:br>
            <a:endParaRPr lang="it-IT" b="1" dirty="0" smtClean="0">
              <a:solidFill>
                <a:srgbClr val="002060"/>
              </a:solidFill>
            </a:endParaRPr>
          </a:p>
          <a:p>
            <a:endParaRPr lang="it-IT" dirty="0"/>
          </a:p>
          <a:p>
            <a:endParaRPr lang="it-IT" dirty="0" smtClean="0"/>
          </a:p>
          <a:p>
            <a:endParaRPr lang="it-IT" dirty="0"/>
          </a:p>
        </p:txBody>
      </p:sp>
    </p:spTree>
    <p:extLst>
      <p:ext uri="{BB962C8B-B14F-4D97-AF65-F5344CB8AC3E}">
        <p14:creationId xmlns:p14="http://schemas.microsoft.com/office/powerpoint/2010/main" val="9307517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3031" y="412124"/>
            <a:ext cx="11951594" cy="553791"/>
          </a:xfrm>
          <a:solidFill>
            <a:srgbClr val="FFC000"/>
          </a:solidFill>
        </p:spPr>
        <p:txBody>
          <a:bodyPr>
            <a:noAutofit/>
          </a:bodyPr>
          <a:lstStyle/>
          <a:p>
            <a:r>
              <a:rPr lang="it-IT" sz="2400" b="1" i="1" dirty="0" smtClean="0">
                <a:solidFill>
                  <a:srgbClr val="002060"/>
                </a:solidFill>
                <a:effectLst>
                  <a:outerShdw blurRad="38100" dist="38100" dir="2700000" algn="tl">
                    <a:srgbClr val="000000">
                      <a:alpha val="43137"/>
                    </a:srgbClr>
                  </a:outerShdw>
                </a:effectLst>
              </a:rPr>
              <a:t>CONCORSO ORDINARIO INFANZIA E PRIMARIA: SPECIALE FLP SCUOLA ROMA </a:t>
            </a:r>
            <a:endParaRPr lang="it-IT" sz="2400" b="1" i="1" dirty="0">
              <a:solidFill>
                <a:srgbClr val="002060"/>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631064" y="1558345"/>
            <a:ext cx="10547798" cy="4984124"/>
          </a:xfrm>
          <a:solidFill>
            <a:schemeClr val="accent1">
              <a:lumMod val="40000"/>
              <a:lumOff val="60000"/>
            </a:schemeClr>
          </a:solidFill>
        </p:spPr>
        <p:txBody>
          <a:bodyPr>
            <a:normAutofit fontScale="92500" lnSpcReduction="20000"/>
          </a:bodyPr>
          <a:lstStyle/>
          <a:p>
            <a:r>
              <a:rPr lang="it-IT" b="1" i="1" dirty="0" smtClean="0">
                <a:solidFill>
                  <a:srgbClr val="002060"/>
                </a:solidFill>
              </a:rPr>
              <a:t>TITOLI DI ACCESSO PER PARTECIPARE</a:t>
            </a:r>
          </a:p>
          <a:p>
            <a:pPr marL="342900" indent="-342900" algn="just">
              <a:buFont typeface="Wingdings" panose="05000000000000000000" pitchFamily="2" charset="2"/>
              <a:buChar char="Ø"/>
            </a:pPr>
            <a:r>
              <a:rPr lang="it-IT" b="1" i="1" dirty="0" smtClean="0">
                <a:solidFill>
                  <a:srgbClr val="002060"/>
                </a:solidFill>
              </a:rPr>
              <a:t>LAUREATI IN SCIENZE DELLA FORMAZIONE PRIMARIA;</a:t>
            </a:r>
          </a:p>
          <a:p>
            <a:pPr marL="342900" indent="-342900" algn="just">
              <a:buFont typeface="Wingdings" panose="05000000000000000000" pitchFamily="2" charset="2"/>
              <a:buChar char="Ø"/>
            </a:pPr>
            <a:r>
              <a:rPr lang="it-IT" b="1" i="1" dirty="0" smtClean="0">
                <a:solidFill>
                  <a:srgbClr val="002060"/>
                </a:solidFill>
              </a:rPr>
              <a:t>DIPLOMATI MAGISTRALI CHE HANNO CONSEGUITO IL DIPLOMA ENTRO L’A.S. 2001 – 2002. </a:t>
            </a:r>
          </a:p>
          <a:p>
            <a:pPr marL="342900" indent="-342900" algn="just">
              <a:buFont typeface="Wingdings" panose="05000000000000000000" pitchFamily="2" charset="2"/>
              <a:buChar char="Ø"/>
            </a:pPr>
            <a:r>
              <a:rPr lang="it-IT" b="1" i="1" dirty="0" smtClean="0">
                <a:solidFill>
                  <a:srgbClr val="002060"/>
                </a:solidFill>
              </a:rPr>
              <a:t>TITOLO DI SPECIALIZZAZIONE SU SOSTEGNO (PER CHI CONCORRE PER TALI POSTI);</a:t>
            </a:r>
          </a:p>
          <a:p>
            <a:pPr algn="just"/>
            <a:endParaRPr lang="it-IT" b="1" i="1" dirty="0" smtClean="0">
              <a:solidFill>
                <a:srgbClr val="002060"/>
              </a:solidFill>
            </a:endParaRPr>
          </a:p>
          <a:p>
            <a:r>
              <a:rPr lang="it-IT" b="1" i="1" dirty="0" smtClean="0">
                <a:solidFill>
                  <a:srgbClr val="002060"/>
                </a:solidFill>
              </a:rPr>
              <a:t>PROVE D’ESAME</a:t>
            </a:r>
          </a:p>
          <a:p>
            <a:pPr algn="just"/>
            <a:r>
              <a:rPr lang="it-IT" b="1" dirty="0">
                <a:solidFill>
                  <a:srgbClr val="002060"/>
                </a:solidFill>
              </a:rPr>
              <a:t>QUASI SICURAMENTE VERRA’ EFFETTUATA, LA PROVA PRESELETTIVA  “COMPUTER-BASED, OSSIA DA SOSTENERE IN PRESENZA SU P.C. CON LA SOMMNISTRAZIONE DI QUESITI A RISPOSTA CHIUSA CHE VERTERANNO SU: </a:t>
            </a:r>
          </a:p>
          <a:p>
            <a:pPr marL="342900" lvl="0" indent="-342900" algn="just">
              <a:buFont typeface="Wingdings" panose="05000000000000000000" pitchFamily="2" charset="2"/>
              <a:buChar char="Ø"/>
            </a:pPr>
            <a:r>
              <a:rPr lang="it-IT" b="1" dirty="0" smtClean="0">
                <a:solidFill>
                  <a:srgbClr val="002060"/>
                </a:solidFill>
              </a:rPr>
              <a:t>CAPACITA</a:t>
            </a:r>
            <a:r>
              <a:rPr lang="it-IT" b="1" dirty="0">
                <a:solidFill>
                  <a:srgbClr val="002060"/>
                </a:solidFill>
              </a:rPr>
              <a:t>’ </a:t>
            </a:r>
            <a:r>
              <a:rPr lang="it-IT" b="1" dirty="0" smtClean="0">
                <a:solidFill>
                  <a:srgbClr val="002060"/>
                </a:solidFill>
              </a:rPr>
              <a:t>LOGICHE;</a:t>
            </a:r>
          </a:p>
          <a:p>
            <a:pPr marL="342900" lvl="0" indent="-342900" algn="just">
              <a:buFont typeface="Wingdings" panose="05000000000000000000" pitchFamily="2" charset="2"/>
              <a:buChar char="Ø"/>
            </a:pPr>
            <a:r>
              <a:rPr lang="it-IT" b="1" dirty="0" smtClean="0">
                <a:solidFill>
                  <a:srgbClr val="002060"/>
                </a:solidFill>
              </a:rPr>
              <a:t>COMPRENSIONE </a:t>
            </a:r>
            <a:r>
              <a:rPr lang="it-IT" b="1" dirty="0">
                <a:solidFill>
                  <a:srgbClr val="002060"/>
                </a:solidFill>
              </a:rPr>
              <a:t>DEL </a:t>
            </a:r>
            <a:r>
              <a:rPr lang="it-IT" b="1" dirty="0" smtClean="0">
                <a:solidFill>
                  <a:srgbClr val="002060"/>
                </a:solidFill>
              </a:rPr>
              <a:t>TESTO</a:t>
            </a:r>
          </a:p>
          <a:p>
            <a:pPr marL="342900" lvl="0" indent="-342900" algn="just">
              <a:buFont typeface="Wingdings" panose="05000000000000000000" pitchFamily="2" charset="2"/>
              <a:buChar char="Ø"/>
            </a:pPr>
            <a:r>
              <a:rPr lang="it-IT" b="1" dirty="0" smtClean="0">
                <a:solidFill>
                  <a:srgbClr val="002060"/>
                </a:solidFill>
              </a:rPr>
              <a:t>CONOSCENZA </a:t>
            </a:r>
            <a:r>
              <a:rPr lang="it-IT" b="1" dirty="0">
                <a:solidFill>
                  <a:srgbClr val="002060"/>
                </a:solidFill>
              </a:rPr>
              <a:t>NORMATIVA </a:t>
            </a:r>
            <a:r>
              <a:rPr lang="it-IT" b="1" dirty="0" smtClean="0">
                <a:solidFill>
                  <a:srgbClr val="002060"/>
                </a:solidFill>
              </a:rPr>
              <a:t>SCOLASTICA;</a:t>
            </a:r>
          </a:p>
          <a:p>
            <a:pPr marL="342900" lvl="0" indent="-342900" algn="just">
              <a:buFont typeface="Wingdings" panose="05000000000000000000" pitchFamily="2" charset="2"/>
              <a:buChar char="Ø"/>
            </a:pPr>
            <a:r>
              <a:rPr lang="it-IT" b="1" dirty="0" smtClean="0">
                <a:solidFill>
                  <a:srgbClr val="002060"/>
                </a:solidFill>
              </a:rPr>
              <a:t>CONOSCENZA </a:t>
            </a:r>
            <a:r>
              <a:rPr lang="it-IT" b="1" dirty="0">
                <a:solidFill>
                  <a:srgbClr val="002060"/>
                </a:solidFill>
              </a:rPr>
              <a:t>LINGUA INGLESE ALMENO A LIVELLO B2.</a:t>
            </a:r>
          </a:p>
          <a:p>
            <a:endParaRPr lang="it-IT" b="1" i="1" dirty="0" smtClean="0">
              <a:solidFill>
                <a:srgbClr val="002060"/>
              </a:solidFill>
            </a:endParaRPr>
          </a:p>
          <a:p>
            <a:pPr algn="just"/>
            <a:endParaRPr lang="it-IT" b="1" dirty="0" smtClean="0"/>
          </a:p>
          <a:p>
            <a:pPr algn="just"/>
            <a:endParaRPr lang="it-IT" b="1" dirty="0"/>
          </a:p>
        </p:txBody>
      </p:sp>
    </p:spTree>
    <p:extLst>
      <p:ext uri="{BB962C8B-B14F-4D97-AF65-F5344CB8AC3E}">
        <p14:creationId xmlns:p14="http://schemas.microsoft.com/office/powerpoint/2010/main" val="2872113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3031" y="412124"/>
            <a:ext cx="11951594" cy="553791"/>
          </a:xfrm>
          <a:solidFill>
            <a:srgbClr val="FFC000"/>
          </a:solidFill>
        </p:spPr>
        <p:txBody>
          <a:bodyPr>
            <a:noAutofit/>
          </a:bodyPr>
          <a:lstStyle/>
          <a:p>
            <a:r>
              <a:rPr lang="it-IT" sz="2400" b="1" i="1" dirty="0" smtClean="0">
                <a:solidFill>
                  <a:srgbClr val="002060"/>
                </a:solidFill>
                <a:effectLst>
                  <a:outerShdw blurRad="38100" dist="38100" dir="2700000" algn="tl">
                    <a:srgbClr val="000000">
                      <a:alpha val="43137"/>
                    </a:srgbClr>
                  </a:outerShdw>
                </a:effectLst>
              </a:rPr>
              <a:t>CONCORSO ORDINARIO INFANZIA E PRIMARIA: SPECIALE FLP SCUOLA ROMA </a:t>
            </a:r>
            <a:endParaRPr lang="it-IT" sz="2400" b="1" i="1" dirty="0">
              <a:solidFill>
                <a:srgbClr val="002060"/>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631064" y="1558345"/>
            <a:ext cx="10547798" cy="4984124"/>
          </a:xfrm>
          <a:solidFill>
            <a:schemeClr val="accent1">
              <a:lumMod val="40000"/>
              <a:lumOff val="60000"/>
            </a:schemeClr>
          </a:solidFill>
        </p:spPr>
        <p:txBody>
          <a:bodyPr>
            <a:normAutofit/>
          </a:bodyPr>
          <a:lstStyle/>
          <a:p>
            <a:pPr algn="just"/>
            <a:r>
              <a:rPr lang="it-IT" sz="2800" b="1" i="1" dirty="0" smtClean="0">
                <a:solidFill>
                  <a:srgbClr val="002060"/>
                </a:solidFill>
              </a:rPr>
              <a:t>OCCORRE, QUINDI, AL FINE DI SOSTENERE LA SUCCESSIVA PROVA SCRITTA ED ORALE, SUPERARE PRIMA DI TUTTO LA PROVA PRESELETTIVA. </a:t>
            </a:r>
          </a:p>
          <a:p>
            <a:pPr algn="just"/>
            <a:r>
              <a:rPr lang="it-IT" sz="2800" b="1" i="1" dirty="0" smtClean="0">
                <a:solidFill>
                  <a:srgbClr val="002060"/>
                </a:solidFill>
              </a:rPr>
              <a:t>BISOGNA ANCHE SOTTOLINEARE  CHE LO SVOLGIMENTO DELLA PROVA RICHIEDE DI RISPONDERE AL MAGGIOR NUMERO POSSIBILE DI DOMANDE IN MANIERA CORRETTA,  QUESTO PERCHÉ ALLA PROVA SCRITTA SARANNO AMMESSI UN NUMERO DI CANDIDATI PARI A TRE, O FORSE QUATTRO, VOLTE IL NUMERO DEI POSTI MESSI A CONCORSO</a:t>
            </a:r>
            <a:r>
              <a:rPr lang="it-IT" sz="2600" b="1" dirty="0" smtClean="0">
                <a:solidFill>
                  <a:srgbClr val="002060"/>
                </a:solidFill>
              </a:rPr>
              <a:t>. </a:t>
            </a:r>
          </a:p>
        </p:txBody>
      </p:sp>
    </p:spTree>
    <p:extLst>
      <p:ext uri="{BB962C8B-B14F-4D97-AF65-F5344CB8AC3E}">
        <p14:creationId xmlns:p14="http://schemas.microsoft.com/office/powerpoint/2010/main" val="78169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3031" y="412124"/>
            <a:ext cx="11951594" cy="553791"/>
          </a:xfrm>
          <a:solidFill>
            <a:srgbClr val="FFC000"/>
          </a:solidFill>
        </p:spPr>
        <p:txBody>
          <a:bodyPr>
            <a:noAutofit/>
          </a:bodyPr>
          <a:lstStyle/>
          <a:p>
            <a:r>
              <a:rPr lang="it-IT" sz="2400" b="1" i="1" dirty="0" smtClean="0">
                <a:solidFill>
                  <a:srgbClr val="002060"/>
                </a:solidFill>
                <a:effectLst>
                  <a:outerShdw blurRad="38100" dist="38100" dir="2700000" algn="tl">
                    <a:srgbClr val="000000">
                      <a:alpha val="43137"/>
                    </a:srgbClr>
                  </a:outerShdw>
                </a:effectLst>
              </a:rPr>
              <a:t>CONCORSO ORDINARIO INFANZIA E PRIMARIA: SPECIALE FLP SCUOLA ROMA </a:t>
            </a:r>
            <a:endParaRPr lang="it-IT" sz="2400" b="1" i="1" dirty="0">
              <a:solidFill>
                <a:srgbClr val="002060"/>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631064" y="1558345"/>
            <a:ext cx="10547798" cy="4984124"/>
          </a:xfrm>
          <a:solidFill>
            <a:schemeClr val="accent1">
              <a:lumMod val="40000"/>
              <a:lumOff val="60000"/>
            </a:schemeClr>
          </a:solidFill>
        </p:spPr>
        <p:txBody>
          <a:bodyPr>
            <a:normAutofit/>
          </a:bodyPr>
          <a:lstStyle/>
          <a:p>
            <a:pPr algn="just"/>
            <a:r>
              <a:rPr lang="it-IT" sz="2800" b="1" i="1" dirty="0" smtClean="0">
                <a:solidFill>
                  <a:srgbClr val="C00000"/>
                </a:solidFill>
              </a:rPr>
              <a:t>LA PROVA SCRITTA PER I POSTI COMUNI DELLA SCUOLA DELL’INFANZIA  E’ COSI’ ARTICOLATA</a:t>
            </a:r>
            <a:r>
              <a:rPr lang="it-IT" sz="2800" b="1" i="1" dirty="0" smtClean="0">
                <a:solidFill>
                  <a:srgbClr val="002060"/>
                </a:solidFill>
              </a:rPr>
              <a:t>:</a:t>
            </a:r>
          </a:p>
          <a:p>
            <a:pPr lvl="0" algn="just"/>
            <a:r>
              <a:rPr lang="it-IT" sz="2800" b="1" i="1" dirty="0" smtClean="0">
                <a:solidFill>
                  <a:srgbClr val="002060"/>
                </a:solidFill>
              </a:rPr>
              <a:t>A) </a:t>
            </a:r>
            <a:r>
              <a:rPr lang="it-IT" sz="2800" b="1" i="1" dirty="0" smtClean="0">
                <a:solidFill>
                  <a:srgbClr val="FF0000"/>
                </a:solidFill>
              </a:rPr>
              <a:t>DUE QUESITI A RISPOSTA APERTA </a:t>
            </a:r>
            <a:r>
              <a:rPr lang="it-IT" sz="2800" b="1" i="1" dirty="0" smtClean="0">
                <a:solidFill>
                  <a:srgbClr val="002060"/>
                </a:solidFill>
              </a:rPr>
              <a:t>CHE PREVEDONO LA TRATTAZIONE ARTICOLATA DI TEMATICHE DISCIPLINARI, CULTURALI E PROFESSIONALI, VOLTI ALL’ACCERTAMENTPO DELLE CONOSCENZE E COMPETENZE DIDATTICO-METODOLOGICHE IN RELAZIONE AI CAMPI DI ESPERIENZA NELLA SCUOLA DELL’INFANZIA</a:t>
            </a:r>
          </a:p>
          <a:p>
            <a:pPr lvl="0" algn="just"/>
            <a:r>
              <a:rPr lang="it-IT" sz="2800" b="1" i="1" dirty="0" smtClean="0">
                <a:solidFill>
                  <a:srgbClr val="002060"/>
                </a:solidFill>
              </a:rPr>
              <a:t>B) </a:t>
            </a:r>
            <a:r>
              <a:rPr lang="it-IT" sz="2800" b="1" i="1" dirty="0" smtClean="0">
                <a:solidFill>
                  <a:srgbClr val="FF0000"/>
                </a:solidFill>
              </a:rPr>
              <a:t>UN QUESITO </a:t>
            </a:r>
            <a:r>
              <a:rPr lang="it-IT" sz="2800" b="1" i="1" dirty="0" smtClean="0">
                <a:solidFill>
                  <a:srgbClr val="002060"/>
                </a:solidFill>
              </a:rPr>
              <a:t>, SUDDIVISO IN OTTO DOMANDE A RISPOSTA CHIUSA, VOLTO ALLA VERIFICA DELLA COMPRENSIONE DI UN TESTO IN LINGUA INGLESE ALMENO A LIVELLO DI B2</a:t>
            </a:r>
          </a:p>
          <a:p>
            <a:pPr algn="just"/>
            <a:endParaRPr lang="it-IT" sz="2600" b="1" i="1" dirty="0" smtClean="0">
              <a:solidFill>
                <a:srgbClr val="002060"/>
              </a:solidFill>
            </a:endParaRPr>
          </a:p>
        </p:txBody>
      </p:sp>
    </p:spTree>
    <p:extLst>
      <p:ext uri="{BB962C8B-B14F-4D97-AF65-F5344CB8AC3E}">
        <p14:creationId xmlns:p14="http://schemas.microsoft.com/office/powerpoint/2010/main" val="19978793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3031" y="412124"/>
            <a:ext cx="11951594" cy="553791"/>
          </a:xfrm>
          <a:solidFill>
            <a:srgbClr val="FFC000"/>
          </a:solidFill>
        </p:spPr>
        <p:txBody>
          <a:bodyPr>
            <a:noAutofit/>
          </a:bodyPr>
          <a:lstStyle/>
          <a:p>
            <a:r>
              <a:rPr lang="it-IT" sz="2400" b="1" i="1" dirty="0" smtClean="0">
                <a:solidFill>
                  <a:srgbClr val="002060"/>
                </a:solidFill>
                <a:effectLst>
                  <a:outerShdw blurRad="38100" dist="38100" dir="2700000" algn="tl">
                    <a:srgbClr val="000000">
                      <a:alpha val="43137"/>
                    </a:srgbClr>
                  </a:outerShdw>
                </a:effectLst>
              </a:rPr>
              <a:t>CONCORSO ORDINARIO INFANZIA E PRIMARIA: SPECIALE FLP SCUOLA ROMA </a:t>
            </a:r>
            <a:endParaRPr lang="it-IT" sz="2400" b="1" i="1" dirty="0">
              <a:solidFill>
                <a:srgbClr val="002060"/>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631064" y="1558345"/>
            <a:ext cx="10547798" cy="4984124"/>
          </a:xfrm>
          <a:solidFill>
            <a:schemeClr val="accent1">
              <a:lumMod val="40000"/>
              <a:lumOff val="60000"/>
            </a:schemeClr>
          </a:solidFill>
        </p:spPr>
        <p:txBody>
          <a:bodyPr>
            <a:normAutofit/>
          </a:bodyPr>
          <a:lstStyle/>
          <a:p>
            <a:pPr algn="just"/>
            <a:r>
              <a:rPr lang="it-IT" sz="2800" b="1" i="1" dirty="0" smtClean="0">
                <a:solidFill>
                  <a:srgbClr val="C00000"/>
                </a:solidFill>
              </a:rPr>
              <a:t>PER CHI PARTECIPA ANCHE PER I POSTI DI SOSTEGNO NELLA SCUOLA DELL’INFANZIA SONO   PREVISTI:</a:t>
            </a:r>
          </a:p>
          <a:p>
            <a:pPr lvl="0" algn="just"/>
            <a:r>
              <a:rPr lang="it-IT" sz="2800" b="1" i="1" dirty="0" smtClean="0">
                <a:solidFill>
                  <a:srgbClr val="002060"/>
                </a:solidFill>
              </a:rPr>
              <a:t>A) </a:t>
            </a:r>
            <a:r>
              <a:rPr lang="it-IT" sz="2800" b="1" i="1" dirty="0" smtClean="0">
                <a:solidFill>
                  <a:srgbClr val="FF0000"/>
                </a:solidFill>
              </a:rPr>
              <a:t>DUE QUESITI A RISPOSTA APERTA </a:t>
            </a:r>
            <a:r>
              <a:rPr lang="it-IT" sz="2800" b="1" i="1" dirty="0" smtClean="0">
                <a:solidFill>
                  <a:srgbClr val="002060"/>
                </a:solidFill>
              </a:rPr>
              <a:t>INERENTI ALLE METODOLOGIE DIDATTICHE DA APPLICARSI ALLE DIVERSE TIPOLOGIE DI DISABILITA’, FINALIZZATI A VALUTARE LE CONOSCENZE DEI CONTENUTI E DELLE PROCEDURE  VOLTE ALL’INCLUSIONE SCOLASTICA DEGLI ALUNNI CON DISABILITA’.</a:t>
            </a:r>
          </a:p>
          <a:p>
            <a:pPr lvl="0" algn="just"/>
            <a:r>
              <a:rPr lang="it-IT" sz="2800" b="1" i="1" dirty="0" smtClean="0">
                <a:solidFill>
                  <a:srgbClr val="002060"/>
                </a:solidFill>
              </a:rPr>
              <a:t>B) </a:t>
            </a:r>
            <a:r>
              <a:rPr lang="it-IT" sz="2800" b="1" i="1" dirty="0" smtClean="0">
                <a:solidFill>
                  <a:srgbClr val="FF0000"/>
                </a:solidFill>
              </a:rPr>
              <a:t>UN QUESITO </a:t>
            </a:r>
            <a:r>
              <a:rPr lang="it-IT" sz="2800" b="1" i="1" dirty="0" smtClean="0">
                <a:solidFill>
                  <a:srgbClr val="002060"/>
                </a:solidFill>
              </a:rPr>
              <a:t>, SUDDIVISO IN OTTO DOMANDE A RISPOSTA CHIUSA, VOLTO ALLA VERIFICA DELLA COMPRENSIONE DI UN TESTO IN LINGUA INGLESE ALMENO A LIVELLO DI B2</a:t>
            </a:r>
          </a:p>
          <a:p>
            <a:pPr algn="just"/>
            <a:endParaRPr lang="it-IT" sz="2600" b="1" i="1" dirty="0" smtClean="0">
              <a:solidFill>
                <a:srgbClr val="002060"/>
              </a:solidFill>
            </a:endParaRPr>
          </a:p>
        </p:txBody>
      </p:sp>
    </p:spTree>
    <p:extLst>
      <p:ext uri="{BB962C8B-B14F-4D97-AF65-F5344CB8AC3E}">
        <p14:creationId xmlns:p14="http://schemas.microsoft.com/office/powerpoint/2010/main" val="6963090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3031" y="412124"/>
            <a:ext cx="11951594" cy="553791"/>
          </a:xfrm>
          <a:solidFill>
            <a:srgbClr val="FFC000"/>
          </a:solidFill>
        </p:spPr>
        <p:txBody>
          <a:bodyPr>
            <a:noAutofit/>
          </a:bodyPr>
          <a:lstStyle/>
          <a:p>
            <a:r>
              <a:rPr lang="it-IT" sz="2400" b="1" i="1" dirty="0" smtClean="0">
                <a:solidFill>
                  <a:srgbClr val="002060"/>
                </a:solidFill>
                <a:effectLst>
                  <a:outerShdw blurRad="38100" dist="38100" dir="2700000" algn="tl">
                    <a:srgbClr val="000000">
                      <a:alpha val="43137"/>
                    </a:srgbClr>
                  </a:outerShdw>
                </a:effectLst>
              </a:rPr>
              <a:t>CONCORSO ORDINARIO INFANZIA E PRIMARIA: SPECIALE FLP SCUOLA ROMA </a:t>
            </a:r>
            <a:endParaRPr lang="it-IT" sz="2400" b="1" i="1" dirty="0">
              <a:solidFill>
                <a:srgbClr val="002060"/>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631064" y="1558345"/>
            <a:ext cx="10547798" cy="4984124"/>
          </a:xfrm>
          <a:solidFill>
            <a:schemeClr val="accent1">
              <a:lumMod val="40000"/>
              <a:lumOff val="60000"/>
            </a:schemeClr>
          </a:solidFill>
        </p:spPr>
        <p:txBody>
          <a:bodyPr>
            <a:normAutofit/>
          </a:bodyPr>
          <a:lstStyle/>
          <a:p>
            <a:pPr algn="just"/>
            <a:r>
              <a:rPr lang="it-IT" sz="2800" b="1" dirty="0">
                <a:solidFill>
                  <a:schemeClr val="accent2"/>
                </a:solidFill>
              </a:rPr>
              <a:t>LA PROVA SCRITTA PER I POSTI COMUNI DELLA SCUOLA PRIMARIA E’ COSI’ ARTICOLATA:</a:t>
            </a:r>
          </a:p>
          <a:p>
            <a:pPr lvl="0" algn="just"/>
            <a:r>
              <a:rPr lang="it-IT" sz="2800" b="1" dirty="0" smtClean="0">
                <a:solidFill>
                  <a:srgbClr val="002060"/>
                </a:solidFill>
              </a:rPr>
              <a:t>A) </a:t>
            </a:r>
            <a:r>
              <a:rPr lang="it-IT" sz="2800" b="1" dirty="0" smtClean="0">
                <a:solidFill>
                  <a:srgbClr val="FF0000"/>
                </a:solidFill>
              </a:rPr>
              <a:t>DUE </a:t>
            </a:r>
            <a:r>
              <a:rPr lang="it-IT" sz="2800" b="1" dirty="0">
                <a:solidFill>
                  <a:srgbClr val="FF0000"/>
                </a:solidFill>
              </a:rPr>
              <a:t>QUESITI </a:t>
            </a:r>
            <a:r>
              <a:rPr lang="it-IT" sz="2800" b="1" dirty="0" smtClean="0">
                <a:solidFill>
                  <a:srgbClr val="FF0000"/>
                </a:solidFill>
              </a:rPr>
              <a:t>A RISPOSTA APERTA </a:t>
            </a:r>
            <a:r>
              <a:rPr lang="it-IT" sz="2800" b="1" dirty="0">
                <a:solidFill>
                  <a:srgbClr val="002060"/>
                </a:solidFill>
              </a:rPr>
              <a:t>CHE PREVEDONO LA TRATTAZIONE ARTICOLATA DI TEMATICHE DISCIPLINARI, CULTURALI E PROFESSIONALI, VOLTI ALL’ACCERTAMENTPO DELLE CONOSCENZE E COMPETENZE DIDATTICO-METODOLOGICHE IN RELAZIONE ALLE DISCIPLINE OGGETTO DI INSEGNAMENTO NELLA SCUOLA PRIMARIA</a:t>
            </a:r>
          </a:p>
          <a:p>
            <a:pPr lvl="0" algn="just"/>
            <a:r>
              <a:rPr lang="it-IT" sz="2800" b="1" dirty="0" smtClean="0">
                <a:solidFill>
                  <a:srgbClr val="002060"/>
                </a:solidFill>
              </a:rPr>
              <a:t>B) </a:t>
            </a:r>
            <a:r>
              <a:rPr lang="it-IT" sz="2800" b="1" dirty="0" smtClean="0">
                <a:solidFill>
                  <a:srgbClr val="FF0000"/>
                </a:solidFill>
              </a:rPr>
              <a:t>UN </a:t>
            </a:r>
            <a:r>
              <a:rPr lang="it-IT" sz="2800" b="1" dirty="0">
                <a:solidFill>
                  <a:srgbClr val="FF0000"/>
                </a:solidFill>
              </a:rPr>
              <a:t>QUESITO </a:t>
            </a:r>
            <a:r>
              <a:rPr lang="it-IT" sz="2800" b="1" dirty="0">
                <a:solidFill>
                  <a:srgbClr val="002060"/>
                </a:solidFill>
              </a:rPr>
              <a:t>, SUDDIVISO IN OTTO DOMANDE A RISPOSTA CHIUSA, VOLTO ALLA VERIFICA DELLA COMPRENSIONE DI UN TESTO IN LINGUA INGLESE ALMENO A LIVELLO DI B2</a:t>
            </a:r>
          </a:p>
          <a:p>
            <a:pPr algn="just"/>
            <a:endParaRPr lang="it-IT" sz="2800" b="1" i="1" dirty="0" smtClean="0">
              <a:solidFill>
                <a:srgbClr val="002060"/>
              </a:solidFill>
            </a:endParaRPr>
          </a:p>
          <a:p>
            <a:pPr lvl="0" algn="just"/>
            <a:endParaRPr lang="it-IT" sz="2600" b="1" i="1" dirty="0" smtClean="0">
              <a:solidFill>
                <a:srgbClr val="002060"/>
              </a:solidFill>
            </a:endParaRPr>
          </a:p>
        </p:txBody>
      </p:sp>
    </p:spTree>
    <p:extLst>
      <p:ext uri="{BB962C8B-B14F-4D97-AF65-F5344CB8AC3E}">
        <p14:creationId xmlns:p14="http://schemas.microsoft.com/office/powerpoint/2010/main" val="38981131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3031" y="412124"/>
            <a:ext cx="11951594" cy="553791"/>
          </a:xfrm>
          <a:solidFill>
            <a:srgbClr val="FFC000"/>
          </a:solidFill>
        </p:spPr>
        <p:txBody>
          <a:bodyPr>
            <a:noAutofit/>
          </a:bodyPr>
          <a:lstStyle/>
          <a:p>
            <a:r>
              <a:rPr lang="it-IT" sz="2400" b="1" i="1" dirty="0" smtClean="0">
                <a:solidFill>
                  <a:srgbClr val="002060"/>
                </a:solidFill>
                <a:effectLst>
                  <a:outerShdw blurRad="38100" dist="38100" dir="2700000" algn="tl">
                    <a:srgbClr val="000000">
                      <a:alpha val="43137"/>
                    </a:srgbClr>
                  </a:outerShdw>
                </a:effectLst>
              </a:rPr>
              <a:t>CONCORSO ORDINARIO INFANZIA E PRIMARIA: SPECIALE FLP SCUOLA ROMA </a:t>
            </a:r>
            <a:endParaRPr lang="it-IT" sz="2400" b="1" i="1" dirty="0">
              <a:solidFill>
                <a:srgbClr val="002060"/>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631064" y="1558345"/>
            <a:ext cx="10547798" cy="4984124"/>
          </a:xfrm>
          <a:solidFill>
            <a:schemeClr val="accent1">
              <a:lumMod val="40000"/>
              <a:lumOff val="60000"/>
            </a:schemeClr>
          </a:solidFill>
        </p:spPr>
        <p:txBody>
          <a:bodyPr>
            <a:normAutofit/>
          </a:bodyPr>
          <a:lstStyle/>
          <a:p>
            <a:pPr algn="just"/>
            <a:r>
              <a:rPr lang="it-IT" sz="2800" b="1" dirty="0">
                <a:solidFill>
                  <a:srgbClr val="C00000"/>
                </a:solidFill>
              </a:rPr>
              <a:t>PER CHI PARTECIPA ANCHE PER I POSTI DI SOSTEGNO NELLA SCUOLA PRIMARIA  SONO   PREVISTI:</a:t>
            </a:r>
          </a:p>
          <a:p>
            <a:pPr lvl="0" algn="just"/>
            <a:r>
              <a:rPr lang="it-IT" sz="2800" b="1" dirty="0" smtClean="0">
                <a:solidFill>
                  <a:srgbClr val="002060"/>
                </a:solidFill>
              </a:rPr>
              <a:t>A) </a:t>
            </a:r>
            <a:r>
              <a:rPr lang="it-IT" sz="2800" b="1" dirty="0" smtClean="0">
                <a:solidFill>
                  <a:srgbClr val="FF0000"/>
                </a:solidFill>
              </a:rPr>
              <a:t>DUE </a:t>
            </a:r>
            <a:r>
              <a:rPr lang="it-IT" sz="2800" b="1" dirty="0">
                <a:solidFill>
                  <a:srgbClr val="FF0000"/>
                </a:solidFill>
              </a:rPr>
              <a:t>QUESITI </a:t>
            </a:r>
            <a:r>
              <a:rPr lang="it-IT" sz="2800" b="1" dirty="0" smtClean="0">
                <a:solidFill>
                  <a:srgbClr val="FF0000"/>
                </a:solidFill>
              </a:rPr>
              <a:t>A RISPOSTA APERTA </a:t>
            </a:r>
            <a:r>
              <a:rPr lang="it-IT" sz="2800" b="1" dirty="0">
                <a:solidFill>
                  <a:srgbClr val="002060"/>
                </a:solidFill>
              </a:rPr>
              <a:t>INERENTI ALLE METODOLOGIE DIDATTICHE DA APPLICARSI ALLE DIVERSE TIPOLOGIE DI DISABILITA’, FINALIZZATI A VALUTARE LE CONOSCENZE DEI CONTENUTI E DELLE PROCEDURE  VOLTE ALL’INCLUSIONE SCOLASTICA DEGLI ALUNNI CON DISABILITA’.</a:t>
            </a:r>
          </a:p>
          <a:p>
            <a:pPr lvl="0" algn="just"/>
            <a:r>
              <a:rPr lang="it-IT" sz="2800" b="1" dirty="0" smtClean="0">
                <a:solidFill>
                  <a:srgbClr val="002060"/>
                </a:solidFill>
              </a:rPr>
              <a:t>B) </a:t>
            </a:r>
            <a:r>
              <a:rPr lang="it-IT" sz="2800" b="1" dirty="0" smtClean="0">
                <a:solidFill>
                  <a:srgbClr val="FF0000"/>
                </a:solidFill>
              </a:rPr>
              <a:t>UN </a:t>
            </a:r>
            <a:r>
              <a:rPr lang="it-IT" sz="2800" b="1" dirty="0">
                <a:solidFill>
                  <a:srgbClr val="FF0000"/>
                </a:solidFill>
              </a:rPr>
              <a:t>QUESITO </a:t>
            </a:r>
            <a:r>
              <a:rPr lang="it-IT" sz="2800" b="1" dirty="0">
                <a:solidFill>
                  <a:srgbClr val="002060"/>
                </a:solidFill>
              </a:rPr>
              <a:t>, SUDDIVISO IN OTTO DOMANDE A RISPOSTA CHIUSA, VOLTO ALLA VERIFICA DELLA COMPRENSIONE DI UN TESTO IN LINGUA INGLESE ALMENO A LIVELLO DI B2</a:t>
            </a:r>
          </a:p>
          <a:p>
            <a:pPr algn="just"/>
            <a:endParaRPr lang="it-IT" sz="2800" b="1" i="1" dirty="0" smtClean="0">
              <a:solidFill>
                <a:srgbClr val="002060"/>
              </a:solidFill>
            </a:endParaRPr>
          </a:p>
          <a:p>
            <a:pPr lvl="0" algn="just"/>
            <a:endParaRPr lang="it-IT" sz="2600" b="1" i="1" dirty="0" smtClean="0">
              <a:solidFill>
                <a:srgbClr val="002060"/>
              </a:solidFill>
            </a:endParaRPr>
          </a:p>
        </p:txBody>
      </p:sp>
    </p:spTree>
    <p:extLst>
      <p:ext uri="{BB962C8B-B14F-4D97-AF65-F5344CB8AC3E}">
        <p14:creationId xmlns:p14="http://schemas.microsoft.com/office/powerpoint/2010/main" val="28134207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3031" y="412124"/>
            <a:ext cx="11951594" cy="553791"/>
          </a:xfrm>
          <a:solidFill>
            <a:srgbClr val="FFC000"/>
          </a:solidFill>
        </p:spPr>
        <p:txBody>
          <a:bodyPr>
            <a:noAutofit/>
          </a:bodyPr>
          <a:lstStyle/>
          <a:p>
            <a:r>
              <a:rPr lang="it-IT" sz="2400" b="1" i="1" dirty="0" smtClean="0">
                <a:solidFill>
                  <a:srgbClr val="002060"/>
                </a:solidFill>
                <a:effectLst>
                  <a:outerShdw blurRad="38100" dist="38100" dir="2700000" algn="tl">
                    <a:srgbClr val="000000">
                      <a:alpha val="43137"/>
                    </a:srgbClr>
                  </a:outerShdw>
                </a:effectLst>
              </a:rPr>
              <a:t>CONCORSO ORDINARIO INFANZIA E PRIMARIA: SPECIALE FLP SCUOLA ROMA </a:t>
            </a:r>
            <a:endParaRPr lang="it-IT" sz="2400" b="1" i="1" dirty="0">
              <a:solidFill>
                <a:srgbClr val="002060"/>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631064" y="1558345"/>
            <a:ext cx="10547798" cy="4984124"/>
          </a:xfrm>
          <a:solidFill>
            <a:schemeClr val="accent1">
              <a:lumMod val="40000"/>
              <a:lumOff val="60000"/>
            </a:schemeClr>
          </a:solidFill>
        </p:spPr>
        <p:txBody>
          <a:bodyPr>
            <a:normAutofit fontScale="77500" lnSpcReduction="20000"/>
          </a:bodyPr>
          <a:lstStyle/>
          <a:p>
            <a:r>
              <a:rPr lang="it-IT" sz="3600" b="1" i="1" dirty="0" smtClean="0">
                <a:solidFill>
                  <a:srgbClr val="C00000"/>
                </a:solidFill>
                <a:effectLst>
                  <a:outerShdw blurRad="38100" dist="38100" dir="2700000" algn="tl">
                    <a:srgbClr val="000000">
                      <a:alpha val="43137"/>
                    </a:srgbClr>
                  </a:outerShdw>
                </a:effectLst>
              </a:rPr>
              <a:t>IL </a:t>
            </a:r>
            <a:r>
              <a:rPr lang="it-IT" sz="3600" b="1" i="1" dirty="0">
                <a:solidFill>
                  <a:srgbClr val="C00000"/>
                </a:solidFill>
                <a:effectLst>
                  <a:outerShdw blurRad="38100" dist="38100" dir="2700000" algn="tl">
                    <a:srgbClr val="000000">
                      <a:alpha val="43137"/>
                    </a:srgbClr>
                  </a:outerShdw>
                </a:effectLst>
              </a:rPr>
              <a:t>PROGRAMMA D’ESAME</a:t>
            </a:r>
          </a:p>
          <a:p>
            <a:pPr marL="457200" lvl="0" indent="-457200" algn="just">
              <a:buFont typeface="Wingdings" panose="05000000000000000000" pitchFamily="2" charset="2"/>
              <a:buChar char="Ø"/>
            </a:pPr>
            <a:r>
              <a:rPr lang="it-IT" sz="2800" b="1" i="1" dirty="0" smtClean="0">
                <a:solidFill>
                  <a:srgbClr val="FF0000"/>
                </a:solidFill>
              </a:rPr>
              <a:t>SIA PER LA SCUOLA DELL’INFANZIA CHE PER LA SCUOLA PRIMARIA</a:t>
            </a:r>
            <a:r>
              <a:rPr lang="it-IT" sz="2800" b="1" i="1" dirty="0" smtClean="0">
                <a:solidFill>
                  <a:srgbClr val="002060"/>
                </a:solidFill>
              </a:rPr>
              <a:t>, NONCHE’ PER I POSTI DI SOSTEGNO, I </a:t>
            </a:r>
            <a:r>
              <a:rPr lang="it-IT" sz="2600" b="1" dirty="0">
                <a:solidFill>
                  <a:srgbClr val="002060"/>
                </a:solidFill>
              </a:rPr>
              <a:t>CANDIDATI</a:t>
            </a:r>
            <a:r>
              <a:rPr lang="it-IT" sz="2800" b="1" i="1" dirty="0" smtClean="0">
                <a:solidFill>
                  <a:srgbClr val="002060"/>
                </a:solidFill>
              </a:rPr>
              <a:t> DOVRANNO ESSERE IN POSSESSO DEI REQUISITI CULTURALI E PROFESSIONALI INERENTI ALLO SPECIFICO SETTORE (INFANZIA E PRIMARIA).  TALI CONTENUTI SONO INDICATI NELL’ALLEGATO A AL BANDO DI CONCORSO.</a:t>
            </a:r>
          </a:p>
          <a:p>
            <a:pPr marL="457200" lvl="0" indent="-457200" algn="just">
              <a:buFont typeface="Wingdings" panose="05000000000000000000" pitchFamily="2" charset="2"/>
              <a:buChar char="Ø"/>
            </a:pPr>
            <a:r>
              <a:rPr lang="it-IT" sz="2800" b="1" i="1" dirty="0" smtClean="0">
                <a:solidFill>
                  <a:srgbClr val="FF0000"/>
                </a:solidFill>
              </a:rPr>
              <a:t>I CANDIDATI PER LA SCUOLA DELL’INFANZIA, INOLTRE</a:t>
            </a:r>
            <a:r>
              <a:rPr lang="it-IT" sz="2800" b="1" i="1" dirty="0" smtClean="0">
                <a:solidFill>
                  <a:srgbClr val="002060"/>
                </a:solidFill>
              </a:rPr>
              <a:t>, DEVONO DIMOSTRARE DI POSSEDERE ADEGUATE CONOSCENZE E COMPETENZE RELATIVE AL PROPRIO PROFILO PROFESSIONALE, COSI’ COME DELINEATE NELLE INDICAZIONI NAZIONALI PER IL </a:t>
            </a:r>
            <a:r>
              <a:rPr lang="it-IT" sz="2800" b="1" i="1" dirty="0" smtClean="0">
                <a:solidFill>
                  <a:srgbClr val="002060"/>
                </a:solidFill>
              </a:rPr>
              <a:t>CURRICOLO </a:t>
            </a:r>
            <a:r>
              <a:rPr lang="it-IT" sz="2800" b="1" i="1" dirty="0" smtClean="0">
                <a:solidFill>
                  <a:srgbClr val="002060"/>
                </a:solidFill>
              </a:rPr>
              <a:t>PER LA SCUOLA DELL’INFANZIA E DEL PRIMO CICLO DI ISTRUZIONE, FINALIZZARE A PROMUOVERE NEI BAMBINI LO SVILUPPO DELL’IDENTITA’, DELL’AUTONOMIA, DELLA COMPETENZA. TALI CONTENUTI SONO INDICATI NELL’ALLEGATO A.2 AL BANDO DI CONCORSO</a:t>
            </a:r>
          </a:p>
          <a:p>
            <a:pPr marL="457200" lvl="0" indent="-457200" algn="just">
              <a:buFont typeface="Wingdings" panose="05000000000000000000" pitchFamily="2" charset="2"/>
              <a:buChar char="Ø"/>
            </a:pPr>
            <a:r>
              <a:rPr lang="it-IT" sz="2800" b="1" i="1" dirty="0" smtClean="0">
                <a:solidFill>
                  <a:srgbClr val="FF0000"/>
                </a:solidFill>
              </a:rPr>
              <a:t>I CANDIDATI PER LA SCUOLA PRIMARIA, </a:t>
            </a:r>
            <a:r>
              <a:rPr lang="it-IT" sz="2800" b="1" i="1" dirty="0" smtClean="0">
                <a:solidFill>
                  <a:srgbClr val="002060"/>
                </a:solidFill>
              </a:rPr>
              <a:t>INOLTRE,  DEVONO DIMOSTRARE DI POSSEDERE ADEGUATE CONOSCENZE E COMPETENZE RISPONDENTI ALLE SPECIFICHE FINALITA’ DELLA SCUOLA PRIMARIA DELINEATE NELLE INDICAZIONI NAZIONALI PER IL CURRICOLO DELLA SCUOLA  DEL PRIMO CICLO DI ISTRUZIONE. TALI CONTENUTI SONO INDICATI NELL’ALLEGATO A.3 AL BANDO DI CONCORSO.</a:t>
            </a:r>
          </a:p>
          <a:p>
            <a:pPr lvl="0" algn="just"/>
            <a:endParaRPr lang="it-IT" sz="2800" b="1" dirty="0">
              <a:solidFill>
                <a:srgbClr val="002060"/>
              </a:solidFill>
            </a:endParaRPr>
          </a:p>
          <a:p>
            <a:pPr algn="just"/>
            <a:endParaRPr lang="it-IT" sz="2800" b="1" i="1" dirty="0" smtClean="0">
              <a:solidFill>
                <a:srgbClr val="002060"/>
              </a:solidFill>
            </a:endParaRPr>
          </a:p>
          <a:p>
            <a:pPr lvl="0" algn="just"/>
            <a:endParaRPr lang="it-IT" sz="2600" b="1" i="1" dirty="0" smtClean="0">
              <a:solidFill>
                <a:srgbClr val="002060"/>
              </a:solidFill>
            </a:endParaRPr>
          </a:p>
        </p:txBody>
      </p:sp>
    </p:spTree>
    <p:extLst>
      <p:ext uri="{BB962C8B-B14F-4D97-AF65-F5344CB8AC3E}">
        <p14:creationId xmlns:p14="http://schemas.microsoft.com/office/powerpoint/2010/main" val="179444025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TotalTime>
  <Words>982</Words>
  <Application>Microsoft Office PowerPoint</Application>
  <PresentationFormat>Personalizzato</PresentationFormat>
  <Paragraphs>84</Paragraphs>
  <Slides>12</Slides>
  <Notes>0</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Tema di Office</vt:lpstr>
      <vt:lpstr>CONCORSO ORDINARIO INFANZIA E PRIMARIA: SPECIALE FLP SCUOLA ROMA </vt:lpstr>
      <vt:lpstr>CONCORSO ORDINARIO INFANZIA E PRIMARIA: SPECIALE FLP SCUOLA ROMA </vt:lpstr>
      <vt:lpstr>CONCORSO ORDINARIO INFANZIA E PRIMARIA: SPECIALE FLP SCUOLA ROMA </vt:lpstr>
      <vt:lpstr>CONCORSO ORDINARIO INFANZIA E PRIMARIA: SPECIALE FLP SCUOLA ROMA </vt:lpstr>
      <vt:lpstr>CONCORSO ORDINARIO INFANZIA E PRIMARIA: SPECIALE FLP SCUOLA ROMA </vt:lpstr>
      <vt:lpstr>CONCORSO ORDINARIO INFANZIA E PRIMARIA: SPECIALE FLP SCUOLA ROMA </vt:lpstr>
      <vt:lpstr>CONCORSO ORDINARIO INFANZIA E PRIMARIA: SPECIALE FLP SCUOLA ROMA </vt:lpstr>
      <vt:lpstr>CONCORSO ORDINARIO INFANZIA E PRIMARIA: SPECIALE FLP SCUOLA ROMA </vt:lpstr>
      <vt:lpstr>CONCORSO ORDINARIO INFANZIA E PRIMARIA: SPECIALE FLP SCUOLA ROMA </vt:lpstr>
      <vt:lpstr>CONCORSO ORDINARIO INFANZIA E PRIMARIA: SPECIALE FLP SCUOLA ROMA </vt:lpstr>
      <vt:lpstr>CONCORSO ORDINARIO INFANZIA E PRIMARIA: SPECIALE FLP SCUOLA ROMA </vt:lpstr>
      <vt:lpstr>CONCORSO ORDINARIO INFANZIA E PRIMARIA: SPECIALE FLP SCUOLA ROMA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CONCORSO ORDINARIO INFANZIA E PRIMARIA: SPECIALE FLP SCUOLA FOGGIA</dc:title>
  <dc:creator>portsind</dc:creator>
  <cp:lastModifiedBy>Cerenzia</cp:lastModifiedBy>
  <cp:revision>17</cp:revision>
  <dcterms:created xsi:type="dcterms:W3CDTF">2019-02-11T17:09:53Z</dcterms:created>
  <dcterms:modified xsi:type="dcterms:W3CDTF">2019-02-23T10:58:04Z</dcterms:modified>
</cp:coreProperties>
</file>